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41a0348113640f7" /><Relationship Type="http://schemas.openxmlformats.org/officeDocument/2006/relationships/extended-properties" Target="/docProps/app.xml" Id="Raace65554b1c4686" /><Relationship Type="http://schemas.openxmlformats.org/officeDocument/2006/relationships/officeDocument" Target="/ppt/presentation.xml" Id="Re43bff7572d243c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73b1ca4e4d342b7"/>
  </p:sldMasterIdLst>
  <p:notesMasterIdLst>
    <p:notesMasterId xmlns:r="http://schemas.openxmlformats.org/officeDocument/2006/relationships" r:id="R3af4e465c0ce450d"/>
  </p:notesMasterIdLst>
  <p:sldIdLst>
    <p:sldId xmlns:r="http://schemas.openxmlformats.org/officeDocument/2006/relationships" id="256" r:id="Ra399810c66cc45a5"/>
    <p:sldId xmlns:r="http://schemas.openxmlformats.org/officeDocument/2006/relationships" id="257" r:id="R7669e46ccedc41c7"/>
    <p:sldId xmlns:r="http://schemas.openxmlformats.org/officeDocument/2006/relationships" id="258" r:id="Rd6ae971f05c44338"/>
    <p:sldId xmlns:r="http://schemas.openxmlformats.org/officeDocument/2006/relationships" id="259" r:id="Rbc2e830821ad45b3"/>
    <p:sldId xmlns:r="http://schemas.openxmlformats.org/officeDocument/2006/relationships" id="260" r:id="R17b90ec6762a4e28"/>
    <p:sldId xmlns:r="http://schemas.openxmlformats.org/officeDocument/2006/relationships" id="261" r:id="R28f54cd7fc1d48eb"/>
    <p:sldId xmlns:r="http://schemas.openxmlformats.org/officeDocument/2006/relationships" id="262" r:id="R12fa488f29934545"/>
    <p:sldId xmlns:r="http://schemas.openxmlformats.org/officeDocument/2006/relationships" id="263" r:id="Rd88b6a5aad81425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7985579c02b46e9" /><Relationship Type="http://schemas.openxmlformats.org/officeDocument/2006/relationships/slideMaster" Target="/ppt/slideMasters/slideMaster1.xml" Id="R473b1ca4e4d342b7" /><Relationship Type="http://schemas.openxmlformats.org/officeDocument/2006/relationships/notesMaster" Target="/ppt/notesMasters/notesMaster1.xml" Id="R3af4e465c0ce450d" /><Relationship Type="http://schemas.openxmlformats.org/officeDocument/2006/relationships/presProps" Target="/ppt/presProps.xml" Id="R68b2cb1a1a954e85" /><Relationship Type="http://schemas.openxmlformats.org/officeDocument/2006/relationships/tableStyles" Target="/ppt/tableStyles.xml" Id="R7b84924758994cec" /><Relationship Type="http://schemas.openxmlformats.org/officeDocument/2006/relationships/slide" Target="/ppt/slides/slide1.xml" Id="Ra399810c66cc45a5" /><Relationship Type="http://schemas.openxmlformats.org/officeDocument/2006/relationships/slide" Target="/ppt/slides/slide2.xml" Id="R7669e46ccedc41c7" /><Relationship Type="http://schemas.openxmlformats.org/officeDocument/2006/relationships/slide" Target="/ppt/slides/slide3.xml" Id="Rd6ae971f05c44338" /><Relationship Type="http://schemas.openxmlformats.org/officeDocument/2006/relationships/slide" Target="/ppt/slides/slide4.xml" Id="Rbc2e830821ad45b3" /><Relationship Type="http://schemas.openxmlformats.org/officeDocument/2006/relationships/slide" Target="/ppt/slides/slide5.xml" Id="R17b90ec6762a4e28" /><Relationship Type="http://schemas.openxmlformats.org/officeDocument/2006/relationships/slide" Target="/ppt/slides/slide6.xml" Id="R28f54cd7fc1d48eb" /><Relationship Type="http://schemas.openxmlformats.org/officeDocument/2006/relationships/slide" Target="/ppt/slides/slide7.xml" Id="R12fa488f29934545" /><Relationship Type="http://schemas.openxmlformats.org/officeDocument/2006/relationships/slide" Target="/ppt/slides/slide8.xml" Id="Rd88b6a5aad81425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210d7b7d9f0421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0ee844ea7244950" /><Relationship Type="http://schemas.openxmlformats.org/officeDocument/2006/relationships/notesMaster" Target="/ppt/notesMasters/notesMaster1.xml" Id="R448134dc04ff491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b4ff7b214f04798" /><Relationship Type="http://schemas.openxmlformats.org/officeDocument/2006/relationships/notesMaster" Target="/ppt/notesMasters/notesMaster1.xml" Id="R23a19807bf964df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0202a454b5e48fe" /><Relationship Type="http://schemas.openxmlformats.org/officeDocument/2006/relationships/notesMaster" Target="/ppt/notesMasters/notesMaster1.xml" Id="Ra17e37bc57804b7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37e0e3dd0d04a15" /><Relationship Type="http://schemas.openxmlformats.org/officeDocument/2006/relationships/notesMaster" Target="/ppt/notesMasters/notesMaster1.xml" Id="R7378c53420da47a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071799ad7434867" /><Relationship Type="http://schemas.openxmlformats.org/officeDocument/2006/relationships/notesMaster" Target="/ppt/notesMasters/notesMaster1.xml" Id="Ra20461ad5a37404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0e0aa5ee1924be1" /><Relationship Type="http://schemas.openxmlformats.org/officeDocument/2006/relationships/notesMaster" Target="/ppt/notesMasters/notesMaster1.xml" Id="R8fbee5fcc13e455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f70ca25477a4672" /><Relationship Type="http://schemas.openxmlformats.org/officeDocument/2006/relationships/notesMaster" Target="/ppt/notesMasters/notesMaster1.xml" Id="R5a39caf0559243a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7bf25d7223243be" /><Relationship Type="http://schemas.openxmlformats.org/officeDocument/2006/relationships/notesMaster" Target="/ppt/notesMasters/notesMaster1.xml" Id="Rfbd87b5f3315458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ad4ca307ce2428f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236ffae8f8f4ec1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9e2906e0e0141bd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501f386297c4748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761ff149d5a4b32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5a9f2cf3aab4ee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249D3CFA-B7B5-40BB-96D2-D2D1AC6D741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8FC60016-74E0-484D-B682-FB37225F6F9E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32B22221-E0A4-4EF6-B371-9AC306CEED1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921F6CC7-4CCF-4521-A618-258047041BB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50D85821-A0D6-401D-8F3E-8DC5AB9612C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336C5D26-7622-4426-95BB-F263ED83400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F7F0D95A-37AD-42B1-A9CD-88C054A2615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4DD58738-A557-448C-9BAE-B5C37945F259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0270E42B-B52B-40CA-9422-C957A0FCD85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B4BCD0D8-2A66-4168-86F4-08E37F19A3B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f7302cbc6b3422a" /><Relationship Type="http://schemas.openxmlformats.org/officeDocument/2006/relationships/slideLayout" Target="/ppt/slideLayouts/slideLayout1.xml" Id="R63448ecf625443d6" /><Relationship Type="http://schemas.openxmlformats.org/officeDocument/2006/relationships/slideLayout" Target="/ppt/slideLayouts/slideLayout2.xml" Id="Raace4ff12b164a68" /><Relationship Type="http://schemas.openxmlformats.org/officeDocument/2006/relationships/slideLayout" Target="/ppt/slideLayouts/slideLayout3.xml" Id="Rc32fa81a8d084feb" /><Relationship Type="http://schemas.openxmlformats.org/officeDocument/2006/relationships/slideLayout" Target="/ppt/slideLayouts/slideLayout4.xml" Id="Rff41317e523744bb" /><Relationship Type="http://schemas.openxmlformats.org/officeDocument/2006/relationships/slideLayout" Target="/ppt/slideLayouts/slideLayout5.xml" Id="R6d93a276202b42e7" /><Relationship Type="http://schemas.openxmlformats.org/officeDocument/2006/relationships/slideLayout" Target="/ppt/slideLayouts/slideLayout6.xml" Id="Raf883200fb6740a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3448ecf625443d6"/>
    <p:sldLayoutId xmlns:r="http://schemas.openxmlformats.org/officeDocument/2006/relationships" id="2147483650" r:id="Raace4ff12b164a68"/>
    <p:sldLayoutId xmlns:r="http://schemas.openxmlformats.org/officeDocument/2006/relationships" id="2147483651" r:id="Rc32fa81a8d084feb"/>
    <p:sldLayoutId xmlns:r="http://schemas.openxmlformats.org/officeDocument/2006/relationships" id="2147483652" r:id="Rff41317e523744bb"/>
    <p:sldLayoutId xmlns:r="http://schemas.openxmlformats.org/officeDocument/2006/relationships" id="2147483653" r:id="R6d93a276202b42e7"/>
    <p:sldLayoutId xmlns:r="http://schemas.openxmlformats.org/officeDocument/2006/relationships" id="2147483654" r:id="Raf883200fb6740a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0ee1e9b649b4e47" /><Relationship Type="http://schemas.openxmlformats.org/officeDocument/2006/relationships/image" Target="/ppt/media/image.png" Id="R26ddeddff1b740da" /><Relationship Type="http://schemas.openxmlformats.org/officeDocument/2006/relationships/notesSlide" Target="/ppt/notesSlides/notesSlide1.xml" Id="Ra0bd10de786f46e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c94443c51054dbb" /><Relationship Type="http://schemas.openxmlformats.org/officeDocument/2006/relationships/notesSlide" Target="/ppt/notesSlides/notesSlide2.xml" Id="R43be53dcbf7d4a6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f9f0701ac9349ae" /><Relationship Type="http://schemas.openxmlformats.org/officeDocument/2006/relationships/image" Target="/ppt/media/image2.png" Id="Rfd68db2658844c26" /><Relationship Type="http://schemas.openxmlformats.org/officeDocument/2006/relationships/notesSlide" Target="/ppt/notesSlides/notesSlide3.xml" Id="R73d2c0cb2f3e488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a03c6b67d42404d" /><Relationship Type="http://schemas.openxmlformats.org/officeDocument/2006/relationships/image" Target="/ppt/media/image3.png" Id="R97aaa223f81846e4" /><Relationship Type="http://schemas.openxmlformats.org/officeDocument/2006/relationships/notesSlide" Target="/ppt/notesSlides/notesSlide4.xml" Id="R87d6d45ef323456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fe8dd4b99d542ae" /><Relationship Type="http://schemas.openxmlformats.org/officeDocument/2006/relationships/image" Target="/ppt/media/image4.png" Id="Ra5f169df6355460b" /><Relationship Type="http://schemas.openxmlformats.org/officeDocument/2006/relationships/notesSlide" Target="/ppt/notesSlides/notesSlide5.xml" Id="R9ee26ea12b01455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dfbe387afb24531" /><Relationship Type="http://schemas.openxmlformats.org/officeDocument/2006/relationships/notesSlide" Target="/ppt/notesSlides/notesSlide6.xml" Id="R56c6727387b348b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f1065ab7a40486b" /><Relationship Type="http://schemas.openxmlformats.org/officeDocument/2006/relationships/notesSlide" Target="/ppt/notesSlides/notesSlide7.xml" Id="R050017364104464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612c3896c314e6d" /><Relationship Type="http://schemas.openxmlformats.org/officeDocument/2006/relationships/image" Target="/ppt/media/image5.png" Id="R3812692e07bb4014" /><Relationship Type="http://schemas.openxmlformats.org/officeDocument/2006/relationships/notesSlide" Target="/ppt/notesSlides/notesSlide8.xml" Id="R9a0413cc9d90452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83F3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A08FAA3-7305-46F1-B1C2-243FD4E8A28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6ddeddff1b740da"/>
          <a:srcRect xmlns:a="http://schemas.openxmlformats.org/drawingml/2006/main" l="28426" t="0" r="2842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753350" y="0"/>
            <a:ext cx="443865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brand">
            <a:extLst xmlns:a="http://schemas.openxmlformats.org/drawingml/2006/main">
              <a:ext uri="{FF2B5EF4-FFF2-40B4-BE49-F238E27FC236}">
                <a16:creationId xmlns:a16="http://schemas.microsoft.com/office/drawing/2014/main" id="{B1E28BBE-93A0-4CE4-B493-69512FDB6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285750"/>
            <a:ext cx="6619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WE.LIFE / Live Smarter</a:t>
            </a:r>
          </a:p>
        </p:txBody>
      </p:sp>
      <p:sp>
        <p:nvSpPr>
          <p:cNvPr id="3" name="eyebrow">
            <a:extLst xmlns:a="http://schemas.openxmlformats.org/drawingml/2006/main">
              <a:ext uri="{FF2B5EF4-FFF2-40B4-BE49-F238E27FC236}">
                <a16:creationId xmlns:a16="http://schemas.microsoft.com/office/drawing/2014/main" id="{B897C304-4890-4C82-953B-93717E376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857250"/>
            <a:ext cx="6619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defPPr>
            <a:lvl1pPr>
              <a:defRPr sz="1200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lvl1pPr>
            <a:lvl2pPr>
              <a:defRPr sz="1200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lvl2pPr>
            <a:lvl3pPr>
              <a:defRPr sz="1200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lvl3pPr>
            <a:lvl4pPr>
              <a:defRPr sz="1200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lvl4pPr>
            <a:lvl5pPr>
              <a:defRPr sz="1200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lvl5pPr>
            <a:lvl6pPr>
              <a:defRPr sz="1200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lvl6pPr>
            <a:lvl7pPr>
              <a:defRPr sz="1200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lvl7pPr>
            <a:lvl8pPr>
              <a:defRPr sz="1200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lvl8pPr>
            <a:lvl9pPr>
              <a:defRPr sz="1200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D5ED91"/>
                </a:solidFill>
                <a:latin typeface="Arial"/>
                <a:ea typeface="Arial"/>
                <a:cs typeface="Arial"/>
              </a:rPr>
              <a:t>WE.LIFE FOR CATERING AND RETAIL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54ECCD48-EA12-4307-92A0-F6665E500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1266825"/>
            <a:ext cx="6619875" cy="1952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4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4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4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4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4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4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4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4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4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4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4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4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Your offer.</a:t>
            </a:r>
          </a:p>
          <a:p xmlns:a="http://schemas.openxmlformats.org/drawingml/2006/main">
            <a:pPr>
              <a:defRPr sz="4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4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At the moment of choice.</a:t>
            </a:r>
          </a:p>
        </p:txBody>
      </p:sp>
      <p:sp>
        <p:nvSpPr>
          <p:cNvPr id="5" name="lead">
            <a:extLst xmlns:a="http://schemas.openxmlformats.org/drawingml/2006/main">
              <a:ext uri="{FF2B5EF4-FFF2-40B4-BE49-F238E27FC236}">
                <a16:creationId xmlns:a16="http://schemas.microsoft.com/office/drawing/2014/main" id="{6D3542A1-83D1-4828-8A90-CE8481DFEC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3286125"/>
            <a:ext cx="6619875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E0E9E0"/>
                </a:solidFill>
                <a:latin typeface="Arial"/>
                <a:ea typeface="Arial"/>
                <a:cs typeface="Arial"/>
              </a:rPr>
              <a:t>Help a customer move from “what will I eat?” to an offer that fits their plan.</a:t>
            </a:r>
          </a:p>
        </p:txBody>
      </p:sp>
      <p:sp>
        <p:nvSpPr>
          <p:cNvPr id="6" name="benefits">
            <a:extLst xmlns:a="http://schemas.openxmlformats.org/drawingml/2006/main">
              <a:ext uri="{FF2B5EF4-FFF2-40B4-BE49-F238E27FC236}">
                <a16:creationId xmlns:a16="http://schemas.microsoft.com/office/drawing/2014/main" id="{670A408E-705E-44A4-9AF1-EB024C8DCE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4762500"/>
            <a:ext cx="6619875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D5ED91"/>
                </a:solidFill>
                <a:latin typeface="Arial"/>
                <a:ea typeface="Arial"/>
                <a:cs typeface="Arial"/>
              </a:rPr>
              <a:t>Let’s explore a pilot together.</a:t>
            </a:r>
          </a:p>
        </p:txBody>
      </p:sp>
      <p:sp>
        <p:nvSpPr>
          <p:cNvPr id="7" name="note">
            <a:extLst xmlns:a="http://schemas.openxmlformats.org/drawingml/2006/main">
              <a:ext uri="{FF2B5EF4-FFF2-40B4-BE49-F238E27FC236}">
                <a16:creationId xmlns:a16="http://schemas.microsoft.com/office/drawing/2014/main" id="{AA8523A5-1199-4736-BC82-D93C25DFE0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6238875"/>
            <a:ext cx="661987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E0E9E0"/>
                </a:solidFill>
                <a:latin typeface="Arial"/>
                <a:ea typeface="Arial"/>
                <a:cs typeface="Arial"/>
              </a:rPr>
              <a:t>Partnership proposal • WE.LIFE — Live Smarter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11B8A77A-3287-493E-B247-E13443630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96125" y="661035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8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defPPr>
            <a:lvl1pPr>
              <a:defRPr sz="8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1pPr>
            <a:lvl2pPr>
              <a:defRPr sz="8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2pPr>
            <a:lvl3pPr>
              <a:defRPr sz="8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3pPr>
            <a:lvl4pPr>
              <a:defRPr sz="8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4pPr>
            <a:lvl5pPr>
              <a:defRPr sz="8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5pPr>
            <a:lvl6pPr>
              <a:defRPr sz="8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6pPr>
            <a:lvl7pPr>
              <a:defRPr sz="8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7pPr>
            <a:lvl8pPr>
              <a:defRPr sz="8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8pPr>
            <a:lvl9pPr>
              <a:defRPr sz="8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E0E9E0"/>
                </a:solidFill>
                <a:latin typeface="Arial"/>
                <a:ea typeface="Arial"/>
                <a:cs typeface="Arial"/>
              </a:rPr>
              <a:t>1 / 8</a:t>
            </a:r>
          </a:p>
        </p:txBody>
      </p:sp>
    </p:spTree>
    <p:extLst>
      <p:ext uri="{BB962C8B-B14F-4D97-AF65-F5344CB8AC3E}">
        <p14:creationId xmlns:p14="http://schemas.microsoft.com/office/powerpoint/2010/main" val="116479855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5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brand">
            <a:extLst xmlns:a="http://schemas.openxmlformats.org/drawingml/2006/main">
              <a:ext uri="{FF2B5EF4-FFF2-40B4-BE49-F238E27FC236}">
                <a16:creationId xmlns:a16="http://schemas.microsoft.com/office/drawing/2014/main" id="{BA5C242E-8ED5-48C4-9F20-DC0AD8587B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285750"/>
            <a:ext cx="11144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defPPr>
            <a:lvl1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1pPr>
            <a:lvl2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2pPr>
            <a:lvl3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3pPr>
            <a:lvl4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4pPr>
            <a:lvl5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5pPr>
            <a:lvl6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6pPr>
            <a:lvl7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7pPr>
            <a:lvl8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8pPr>
            <a:lvl9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17382D"/>
                </a:solidFill>
                <a:latin typeface="Arial"/>
                <a:ea typeface="Arial"/>
                <a:cs typeface="Arial"/>
              </a:rPr>
              <a:t>WE.LIFE / Live Smarter</a:t>
            </a:r>
          </a:p>
        </p:txBody>
      </p:sp>
      <p:sp>
        <p:nvSpPr>
          <p:cNvPr id="2" name="eyebrow">
            <a:extLst xmlns:a="http://schemas.openxmlformats.org/drawingml/2006/main">
              <a:ext uri="{FF2B5EF4-FFF2-40B4-BE49-F238E27FC236}">
                <a16:creationId xmlns:a16="http://schemas.microsoft.com/office/drawing/2014/main" id="{C955E93D-26D2-42E5-BF50-ED3F8B11E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857250"/>
            <a:ext cx="11144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defPPr>
            <a:lvl1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1pPr>
            <a:lvl2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2pPr>
            <a:lvl3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3pPr>
            <a:lvl4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4pPr>
            <a:lvl5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5pPr>
            <a:lvl6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6pPr>
            <a:lvl7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7pPr>
            <a:lvl8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8pPr>
            <a:lvl9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46574E"/>
                </a:solidFill>
                <a:latin typeface="Arial"/>
                <a:ea typeface="Arial"/>
                <a:cs typeface="Arial"/>
              </a:rPr>
              <a:t>WHY CONTEXT MATTERS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46535BD4-BC61-4016-B04C-4C6F2B47A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1266825"/>
            <a:ext cx="111442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75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defPPr>
            <a:lvl1pPr>
              <a:defRPr sz="375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1pPr>
            <a:lvl2pPr>
              <a:defRPr sz="375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2pPr>
            <a:lvl3pPr>
              <a:defRPr sz="375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3pPr>
            <a:lvl4pPr>
              <a:defRPr sz="375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4pPr>
            <a:lvl5pPr>
              <a:defRPr sz="375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5pPr>
            <a:lvl6pPr>
              <a:defRPr sz="375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6pPr>
            <a:lvl7pPr>
              <a:defRPr sz="375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7pPr>
            <a:lvl8pPr>
              <a:defRPr sz="375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8pPr>
            <a:lvl9pPr>
              <a:defRPr sz="375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75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pPr>
            <a:r>
              <a:rPr sz="3750" b="1">
                <a:solidFill>
                  <a:srgbClr val="17382D"/>
                </a:solidFill>
                <a:latin typeface="Arial"/>
                <a:ea typeface="Arial"/>
                <a:cs typeface="Arial"/>
              </a:rPr>
              <a:t>Closer to what customers need.</a:t>
            </a:r>
          </a:p>
        </p:txBody>
      </p:sp>
      <p:sp>
        <p:nvSpPr>
          <p:cNvPr id="4" name="lead">
            <a:extLst xmlns:a="http://schemas.openxmlformats.org/drawingml/2006/main">
              <a:ext uri="{FF2B5EF4-FFF2-40B4-BE49-F238E27FC236}">
                <a16:creationId xmlns:a16="http://schemas.microsoft.com/office/drawing/2014/main" id="{51F0DE69-B65E-4BC2-B3B7-3E2BDAB5D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2647950"/>
            <a:ext cx="11144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46574E"/>
                </a:solidFill>
                <a:latin typeface="Arial"/>
                <a:ea typeface="Arial"/>
                <a:cs typeface="Arial"/>
              </a:rPr>
              <a:t>WE.LIFE brings meal and shopping planning together. That is a starting point for testing where your offer adds value.</a:t>
            </a:r>
          </a:p>
        </p:txBody>
      </p:sp>
      <p:sp>
        <p:nvSpPr>
          <p:cNvPr id="5" name="card-0">
            <a:extLst xmlns:a="http://schemas.openxmlformats.org/drawingml/2006/main">
              <a:ext uri="{FF2B5EF4-FFF2-40B4-BE49-F238E27FC236}">
                <a16:creationId xmlns:a16="http://schemas.microsoft.com/office/drawing/2014/main" id="{930321EF-1EC5-4487-B3E4-49CFC8EE73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3619500"/>
            <a:ext cx="3562350" cy="2476500"/>
          </a:xfrm>
          <a:prstGeom xmlns:a="http://schemas.openxmlformats.org/drawingml/2006/main" prst="roundRect">
            <a:avLst>
              <a:gd name="adj" fmla="val 307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6" name="card-title-0">
            <a:extLst xmlns:a="http://schemas.openxmlformats.org/drawingml/2006/main">
              <a:ext uri="{FF2B5EF4-FFF2-40B4-BE49-F238E27FC236}">
                <a16:creationId xmlns:a16="http://schemas.microsoft.com/office/drawing/2014/main" id="{A1D2D946-552C-4E8A-B90B-D78FC8219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3829050"/>
            <a:ext cx="31051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7382D"/>
                </a:solidFill>
                <a:latin typeface="Arial"/>
                <a:ea typeface="Arial"/>
                <a:cs typeface="Arial"/>
              </a:rPr>
              <a:t>Catering</a:t>
            </a:r>
          </a:p>
        </p:txBody>
      </p:sp>
      <p:sp>
        <p:nvSpPr>
          <p:cNvPr id="7" name="card-body-0">
            <a:extLst xmlns:a="http://schemas.openxmlformats.org/drawingml/2006/main">
              <a:ext uri="{FF2B5EF4-FFF2-40B4-BE49-F238E27FC236}">
                <a16:creationId xmlns:a16="http://schemas.microsoft.com/office/drawing/2014/main" id="{B9B6BB6E-F83A-4670-AC34-4C7FEAA08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4724400"/>
            <a:ext cx="310515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defPPr>
            <a:lvl1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1pPr>
            <a:lvl2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2pPr>
            <a:lvl3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3pPr>
            <a:lvl4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4pPr>
            <a:lvl5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5pPr>
            <a:lvl6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6pPr>
            <a:lvl7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7pPr>
            <a:lvl8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8pPr>
            <a:lvl9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46574E"/>
                </a:solidFill>
                <a:latin typeface="Arial"/>
                <a:ea typeface="Arial"/>
                <a:cs typeface="Arial"/>
              </a:rPr>
              <a:t>Prepared meals as one answer to a customer’s daily plan.</a:t>
            </a:r>
          </a:p>
        </p:txBody>
      </p:sp>
      <p:sp>
        <p:nvSpPr>
          <p:cNvPr id="8" name="card-1">
            <a:extLst xmlns:a="http://schemas.openxmlformats.org/drawingml/2006/main">
              <a:ext uri="{FF2B5EF4-FFF2-40B4-BE49-F238E27FC236}">
                <a16:creationId xmlns:a16="http://schemas.microsoft.com/office/drawing/2014/main" id="{D6F460FC-F7A5-448F-A8FE-04676C90F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3619500"/>
            <a:ext cx="3562350" cy="2476500"/>
          </a:xfrm>
          <a:prstGeom xmlns:a="http://schemas.openxmlformats.org/drawingml/2006/main" prst="roundRect">
            <a:avLst>
              <a:gd name="adj" fmla="val 307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9" name="card-title-1">
            <a:extLst xmlns:a="http://schemas.openxmlformats.org/drawingml/2006/main">
              <a:ext uri="{FF2B5EF4-FFF2-40B4-BE49-F238E27FC236}">
                <a16:creationId xmlns:a16="http://schemas.microsoft.com/office/drawing/2014/main" id="{CDC38EED-7B75-4EA1-AAD9-1564852692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3829050"/>
            <a:ext cx="31051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7382D"/>
                </a:solidFill>
                <a:latin typeface="Arial"/>
                <a:ea typeface="Arial"/>
                <a:cs typeface="Arial"/>
              </a:rPr>
              <a:t>Retail</a:t>
            </a:r>
          </a:p>
        </p:txBody>
      </p:sp>
      <p:sp>
        <p:nvSpPr>
          <p:cNvPr id="10" name="card-body-1">
            <a:extLst xmlns:a="http://schemas.openxmlformats.org/drawingml/2006/main">
              <a:ext uri="{FF2B5EF4-FFF2-40B4-BE49-F238E27FC236}">
                <a16:creationId xmlns:a16="http://schemas.microsoft.com/office/drawing/2014/main" id="{BCC19293-A623-42A0-B25D-813D491381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4724400"/>
            <a:ext cx="310515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defPPr>
            <a:lvl1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1pPr>
            <a:lvl2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2pPr>
            <a:lvl3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3pPr>
            <a:lvl4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4pPr>
            <a:lvl5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5pPr>
            <a:lvl6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6pPr>
            <a:lvl7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7pPr>
            <a:lvl8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8pPr>
            <a:lvl9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46574E"/>
                </a:solidFill>
                <a:latin typeface="Arial"/>
                <a:ea typeface="Arial"/>
                <a:cs typeface="Arial"/>
              </a:rPr>
              <a:t>Products in the context of ingredients and household shopping.</a:t>
            </a:r>
          </a:p>
        </p:txBody>
      </p:sp>
      <p:sp>
        <p:nvSpPr>
          <p:cNvPr id="11" name="card-2">
            <a:extLst xmlns:a="http://schemas.openxmlformats.org/drawingml/2006/main">
              <a:ext uri="{FF2B5EF4-FFF2-40B4-BE49-F238E27FC236}">
                <a16:creationId xmlns:a16="http://schemas.microsoft.com/office/drawing/2014/main" id="{FB807777-95D0-4387-B0D2-8162F61CE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9575" y="3619500"/>
            <a:ext cx="3562350" cy="2476500"/>
          </a:xfrm>
          <a:prstGeom xmlns:a="http://schemas.openxmlformats.org/drawingml/2006/main" prst="roundRect">
            <a:avLst>
              <a:gd name="adj" fmla="val 307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2" name="card-title-2">
            <a:extLst xmlns:a="http://schemas.openxmlformats.org/drawingml/2006/main">
              <a:ext uri="{FF2B5EF4-FFF2-40B4-BE49-F238E27FC236}">
                <a16:creationId xmlns:a16="http://schemas.microsoft.com/office/drawing/2014/main" id="{12EAB421-6B74-493A-9C58-FA5D37EDE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8175" y="3829050"/>
            <a:ext cx="31051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7382D"/>
                </a:solidFill>
                <a:latin typeface="Arial"/>
                <a:ea typeface="Arial"/>
                <a:cs typeface="Arial"/>
              </a:rPr>
              <a:t>A pilot</a:t>
            </a:r>
          </a:p>
        </p:txBody>
      </p:sp>
      <p:sp>
        <p:nvSpPr>
          <p:cNvPr id="13" name="card-body-2">
            <a:extLst xmlns:a="http://schemas.openxmlformats.org/drawingml/2006/main">
              <a:ext uri="{FF2B5EF4-FFF2-40B4-BE49-F238E27FC236}">
                <a16:creationId xmlns:a16="http://schemas.microsoft.com/office/drawing/2014/main" id="{F9FFD175-BF3F-45AE-9D26-B61213B78A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8175" y="4724400"/>
            <a:ext cx="310515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defPPr>
            <a:lvl1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1pPr>
            <a:lvl2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2pPr>
            <a:lvl3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3pPr>
            <a:lvl4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4pPr>
            <a:lvl5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5pPr>
            <a:lvl6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6pPr>
            <a:lvl7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7pPr>
            <a:lvl8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8pPr>
            <a:lvl9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46574E"/>
                </a:solidFill>
                <a:latin typeface="Arial"/>
                <a:ea typeface="Arial"/>
                <a:cs typeface="Arial"/>
              </a:rPr>
              <a:t>Test the usefulness of your offer within an agreed scope.</a:t>
            </a:r>
          </a:p>
        </p:txBody>
      </p:sp>
      <p:sp>
        <p:nvSpPr>
          <p:cNvPr id="14" name="note">
            <a:extLst xmlns:a="http://schemas.openxmlformats.org/drawingml/2006/main">
              <a:ext uri="{FF2B5EF4-FFF2-40B4-BE49-F238E27FC236}">
                <a16:creationId xmlns:a16="http://schemas.microsoft.com/office/drawing/2014/main" id="{F65FB457-F3B5-4DC7-8C4B-792993DAE3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6238875"/>
            <a:ext cx="11144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46574E"/>
                </a:solidFill>
                <a:latin typeface="Arial"/>
                <a:ea typeface="Arial"/>
                <a:cs typeface="Arial"/>
              </a:rPr>
              <a:t>A pilot proposal, not a guarantee of sales or reach.</a:t>
            </a:r>
          </a:p>
        </p:txBody>
      </p:sp>
      <p:sp>
        <p:nvSpPr>
          <p:cNvPr id="15" name="page">
            <a:extLst xmlns:a="http://schemas.openxmlformats.org/drawingml/2006/main">
              <a:ext uri="{FF2B5EF4-FFF2-40B4-BE49-F238E27FC236}">
                <a16:creationId xmlns:a16="http://schemas.microsoft.com/office/drawing/2014/main" id="{79C2D6CD-D6DD-474D-A399-9E3A0066B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61035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defPPr>
            <a:lvl1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1pPr>
            <a:lvl2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2pPr>
            <a:lvl3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3pPr>
            <a:lvl4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4pPr>
            <a:lvl5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5pPr>
            <a:lvl6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6pPr>
            <a:lvl7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7pPr>
            <a:lvl8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8pPr>
            <a:lvl9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46574E"/>
                </a:solidFill>
                <a:latin typeface="Arial"/>
                <a:ea typeface="Arial"/>
                <a:cs typeface="Arial"/>
              </a:rPr>
              <a:t>2 / 8</a:t>
            </a:r>
          </a:p>
        </p:txBody>
      </p:sp>
    </p:spTree>
    <p:extLst>
      <p:ext uri="{BB962C8B-B14F-4D97-AF65-F5344CB8AC3E}">
        <p14:creationId xmlns:p14="http://schemas.microsoft.com/office/powerpoint/2010/main" val="208612746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5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6887300-EB0B-476C-8693-A34BF14CEC0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d68db2658844c26"/>
          <a:srcRect xmlns:a="http://schemas.openxmlformats.org/drawingml/2006/main" l="37064" t="0" r="37064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753350" y="0"/>
            <a:ext cx="443865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brand">
            <a:extLst xmlns:a="http://schemas.openxmlformats.org/drawingml/2006/main">
              <a:ext uri="{FF2B5EF4-FFF2-40B4-BE49-F238E27FC236}">
                <a16:creationId xmlns:a16="http://schemas.microsoft.com/office/drawing/2014/main" id="{6E61AD8C-C1DF-4DE3-B2A2-1D94DBD7FC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285750"/>
            <a:ext cx="6619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defPPr>
            <a:lvl1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1pPr>
            <a:lvl2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2pPr>
            <a:lvl3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3pPr>
            <a:lvl4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4pPr>
            <a:lvl5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5pPr>
            <a:lvl6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6pPr>
            <a:lvl7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7pPr>
            <a:lvl8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8pPr>
            <a:lvl9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17382D"/>
                </a:solidFill>
                <a:latin typeface="Arial"/>
                <a:ea typeface="Arial"/>
                <a:cs typeface="Arial"/>
              </a:rPr>
              <a:t>WE.LIFE / Live Smarter</a:t>
            </a:r>
          </a:p>
        </p:txBody>
      </p:sp>
      <p:sp>
        <p:nvSpPr>
          <p:cNvPr id="3" name="eyebrow">
            <a:extLst xmlns:a="http://schemas.openxmlformats.org/drawingml/2006/main">
              <a:ext uri="{FF2B5EF4-FFF2-40B4-BE49-F238E27FC236}">
                <a16:creationId xmlns:a16="http://schemas.microsoft.com/office/drawing/2014/main" id="{12D8B1EC-78EF-424B-B3A3-DB7DA44F3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857250"/>
            <a:ext cx="6619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defPPr>
            <a:lvl1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1pPr>
            <a:lvl2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2pPr>
            <a:lvl3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3pPr>
            <a:lvl4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4pPr>
            <a:lvl5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5pPr>
            <a:lvl6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6pPr>
            <a:lvl7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7pPr>
            <a:lvl8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8pPr>
            <a:lvl9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46574E"/>
                </a:solidFill>
                <a:latin typeface="Arial"/>
                <a:ea typeface="Arial"/>
                <a:cs typeface="Arial"/>
              </a:rPr>
              <a:t>eNZi • DEVELOPMENT DIRECTION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C40C8269-D334-4DF0-BA75-0766BD69A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1266825"/>
            <a:ext cx="6619875" cy="1571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defPPr>
            <a:lvl1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1pPr>
            <a:lvl2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2pPr>
            <a:lvl3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3pPr>
            <a:lvl4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4pPr>
            <a:lvl5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5pPr>
            <a:lvl6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6pPr>
            <a:lvl7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7pPr>
            <a:lvl8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8pPr>
            <a:lvl9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7382D"/>
                </a:solidFill>
                <a:latin typeface="Arial"/>
                <a:ea typeface="Arial"/>
                <a:cs typeface="Arial"/>
              </a:rPr>
              <a:t>eNZi connects needs</a:t>
            </a:r>
          </a:p>
          <a:p xmlns:a="http://schemas.openxmlformats.org/drawingml/2006/main">
            <a: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7382D"/>
                </a:solidFill>
                <a:latin typeface="Arial"/>
                <a:ea typeface="Arial"/>
                <a:cs typeface="Arial"/>
              </a:rPr>
              <a:t>with the next step.</a:t>
            </a:r>
          </a:p>
        </p:txBody>
      </p:sp>
      <p:sp>
        <p:nvSpPr>
          <p:cNvPr id="5" name="lead">
            <a:extLst xmlns:a="http://schemas.openxmlformats.org/drawingml/2006/main">
              <a:ext uri="{FF2B5EF4-FFF2-40B4-BE49-F238E27FC236}">
                <a16:creationId xmlns:a16="http://schemas.microsoft.com/office/drawing/2014/main" id="{7617B246-8D60-4299-BB88-A520F5CB7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2952750"/>
            <a:ext cx="6619875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46574E"/>
                </a:solidFill>
                <a:latin typeface="Arial"/>
                <a:ea typeface="Arial"/>
                <a:cs typeface="Arial"/>
              </a:rPr>
              <a:t>The assistant is a starting point for using WE.LIFE. We are developing its role in bringing everyday tasks together — beyond food too.</a:t>
            </a:r>
          </a:p>
        </p:txBody>
      </p:sp>
      <p:sp>
        <p:nvSpPr>
          <p:cNvPr id="6" name="benefits">
            <a:extLst xmlns:a="http://schemas.openxmlformats.org/drawingml/2006/main">
              <a:ext uri="{FF2B5EF4-FFF2-40B4-BE49-F238E27FC236}">
                <a16:creationId xmlns:a16="http://schemas.microsoft.com/office/drawing/2014/main" id="{75867FB9-FA6B-4EF2-898C-6025BB03F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4381500"/>
            <a:ext cx="6619875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382D"/>
                </a:solidFill>
                <a:latin typeface="Arial"/>
                <a:ea typeface="Arial"/>
                <a:cs typeface="Arial"/>
              </a:rPr>
              <a:t>• Today: help with app features and food-related topics.</a:t>
            </a:r>
          </a:p>
          <a:p xmlns:a="http://schemas.openxmlformats.org/drawingml/2006/main">
            <a: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382D"/>
                </a:solidFill>
                <a:latin typeface="Arial"/>
                <a:ea typeface="Arial"/>
                <a:cs typeface="Arial"/>
              </a:rPr>
              <a:t>• Planned 18+ beta: everyday questions, writing and planning.</a:t>
            </a:r>
          </a:p>
          <a:p xmlns:a="http://schemas.openxmlformats.org/drawingml/2006/main">
            <a: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382D"/>
                </a:solidFill>
                <a:latin typeface="Arial"/>
                <a:ea typeface="Arial"/>
                <a:cs typeface="Arial"/>
              </a:rPr>
              <a:t>• A direction for making the app useful between meals.</a:t>
            </a:r>
          </a:p>
        </p:txBody>
      </p:sp>
      <p:sp>
        <p:nvSpPr>
          <p:cNvPr id="7" name="note">
            <a:extLst xmlns:a="http://schemas.openxmlformats.org/drawingml/2006/main">
              <a:ext uri="{FF2B5EF4-FFF2-40B4-BE49-F238E27FC236}">
                <a16:creationId xmlns:a16="http://schemas.microsoft.com/office/drawing/2014/main" id="{CFD107E4-6446-463E-A864-EB21C1419A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6238875"/>
            <a:ext cx="661987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46574E"/>
                </a:solidFill>
                <a:latin typeface="Arial"/>
                <a:ea typeface="Arial"/>
                <a:cs typeface="Arial"/>
              </a:rPr>
              <a:t>The broader assistant is not live yet. Automatic promotion of offers is not promised.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8D6C3343-F10E-410D-A01A-5C972BA0D6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96125" y="661035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defPPr>
            <a:lvl1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1pPr>
            <a:lvl2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2pPr>
            <a:lvl3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3pPr>
            <a:lvl4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4pPr>
            <a:lvl5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5pPr>
            <a:lvl6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6pPr>
            <a:lvl7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7pPr>
            <a:lvl8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8pPr>
            <a:lvl9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46574E"/>
                </a:solidFill>
                <a:latin typeface="Arial"/>
                <a:ea typeface="Arial"/>
                <a:cs typeface="Arial"/>
              </a:rPr>
              <a:t>3 / 8</a:t>
            </a:r>
          </a:p>
        </p:txBody>
      </p:sp>
    </p:spTree>
    <p:extLst>
      <p:ext uri="{BB962C8B-B14F-4D97-AF65-F5344CB8AC3E}">
        <p14:creationId xmlns:p14="http://schemas.microsoft.com/office/powerpoint/2010/main" val="41791494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5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FFC5367-9E91-4EF0-8A4E-91CB567D046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7aaa223f81846e4"/>
          <a:srcRect xmlns:a="http://schemas.openxmlformats.org/drawingml/2006/main" l="28426" t="0" r="2842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753350" y="0"/>
            <a:ext cx="443865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brand">
            <a:extLst xmlns:a="http://schemas.openxmlformats.org/drawingml/2006/main">
              <a:ext uri="{FF2B5EF4-FFF2-40B4-BE49-F238E27FC236}">
                <a16:creationId xmlns:a16="http://schemas.microsoft.com/office/drawing/2014/main" id="{283FAA64-A2C4-482E-AFFE-923CE3407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285750"/>
            <a:ext cx="6619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defPPr>
            <a:lvl1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1pPr>
            <a:lvl2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2pPr>
            <a:lvl3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3pPr>
            <a:lvl4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4pPr>
            <a:lvl5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5pPr>
            <a:lvl6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6pPr>
            <a:lvl7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7pPr>
            <a:lvl8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8pPr>
            <a:lvl9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17382D"/>
                </a:solidFill>
                <a:latin typeface="Arial"/>
                <a:ea typeface="Arial"/>
                <a:cs typeface="Arial"/>
              </a:rPr>
              <a:t>WE.LIFE / Live Smarter</a:t>
            </a:r>
          </a:p>
        </p:txBody>
      </p:sp>
      <p:sp>
        <p:nvSpPr>
          <p:cNvPr id="3" name="eyebrow">
            <a:extLst xmlns:a="http://schemas.openxmlformats.org/drawingml/2006/main">
              <a:ext uri="{FF2B5EF4-FFF2-40B4-BE49-F238E27FC236}">
                <a16:creationId xmlns:a16="http://schemas.microsoft.com/office/drawing/2014/main" id="{27EFA21F-C9C8-4F75-8931-5A90B73B6D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857250"/>
            <a:ext cx="6619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defPPr>
            <a:lvl1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1pPr>
            <a:lvl2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2pPr>
            <a:lvl3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3pPr>
            <a:lvl4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4pPr>
            <a:lvl5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5pPr>
            <a:lvl6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6pPr>
            <a:lvl7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7pPr>
            <a:lvl8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8pPr>
            <a:lvl9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46574E"/>
                </a:solidFill>
                <a:latin typeface="Arial"/>
                <a:ea typeface="Arial"/>
                <a:cs typeface="Arial"/>
              </a:rPr>
              <a:t>PARTNER HUB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81DE765E-8B4F-451C-B283-5BD56FDB6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1266825"/>
            <a:ext cx="6619875" cy="1571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defPPr>
            <a:lvl1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1pPr>
            <a:lvl2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2pPr>
            <a:lvl3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3pPr>
            <a:lvl4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4pPr>
            <a:lvl5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5pPr>
            <a:lvl6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6pPr>
            <a:lvl7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7pPr>
            <a:lvl8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8pPr>
            <a:lvl9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7382D"/>
                </a:solidFill>
                <a:latin typeface="Arial"/>
                <a:ea typeface="Arial"/>
                <a:cs typeface="Arial"/>
              </a:rPr>
              <a:t>Less scattered work.</a:t>
            </a:r>
          </a:p>
          <a:p xmlns:a="http://schemas.openxmlformats.org/drawingml/2006/main">
            <a: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7382D"/>
                </a:solidFill>
                <a:latin typeface="Arial"/>
                <a:ea typeface="Arial"/>
                <a:cs typeface="Arial"/>
              </a:rPr>
              <a:t>A clearer offer.</a:t>
            </a:r>
          </a:p>
        </p:txBody>
      </p:sp>
      <p:sp>
        <p:nvSpPr>
          <p:cNvPr id="5" name="lead">
            <a:extLst xmlns:a="http://schemas.openxmlformats.org/drawingml/2006/main">
              <a:ext uri="{FF2B5EF4-FFF2-40B4-BE49-F238E27FC236}">
                <a16:creationId xmlns:a16="http://schemas.microsoft.com/office/drawing/2014/main" id="{2DF79ADA-5F8F-4F35-A04C-31D98509D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2952750"/>
            <a:ext cx="6619875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46574E"/>
                </a:solidFill>
                <a:latin typeface="Arial"/>
                <a:ea typeface="Arial"/>
                <a:cs typeface="Arial"/>
              </a:rPr>
              <a:t>A shared place for your business profile, team roles and offer preparation.</a:t>
            </a:r>
          </a:p>
        </p:txBody>
      </p:sp>
      <p:sp>
        <p:nvSpPr>
          <p:cNvPr id="6" name="benefits">
            <a:extLst xmlns:a="http://schemas.openxmlformats.org/drawingml/2006/main">
              <a:ext uri="{FF2B5EF4-FFF2-40B4-BE49-F238E27FC236}">
                <a16:creationId xmlns:a16="http://schemas.microsoft.com/office/drawing/2014/main" id="{37CD00A7-0432-46F3-B6F2-6A66D456F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4381500"/>
            <a:ext cx="6619875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382D"/>
                </a:solidFill>
                <a:latin typeface="Arial"/>
                <a:ea typeface="Arial"/>
                <a:cs typeface="Arial"/>
              </a:rPr>
              <a:t>• Prepare your menu or catalogue data.</a:t>
            </a:r>
          </a:p>
          <a:p xmlns:a="http://schemas.openxmlformats.org/drawingml/2006/main">
            <a: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382D"/>
                </a:solidFill>
                <a:latin typeface="Arial"/>
                <a:ea typeface="Arial"/>
                <a:cs typeface="Arial"/>
              </a:rPr>
              <a:t>• Organise access for team members.</a:t>
            </a:r>
          </a:p>
          <a:p xmlns:a="http://schemas.openxmlformats.org/drawingml/2006/main">
            <a: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382D"/>
                </a:solidFill>
                <a:latin typeface="Arial"/>
                <a:ea typeface="Arial"/>
                <a:cs typeface="Arial"/>
              </a:rPr>
              <a:t>• Work within an agreed pilot scope.</a:t>
            </a:r>
          </a:p>
        </p:txBody>
      </p:sp>
      <p:sp>
        <p:nvSpPr>
          <p:cNvPr id="7" name="note">
            <a:extLst xmlns:a="http://schemas.openxmlformats.org/drawingml/2006/main">
              <a:ext uri="{FF2B5EF4-FFF2-40B4-BE49-F238E27FC236}">
                <a16:creationId xmlns:a16="http://schemas.microsoft.com/office/drawing/2014/main" id="{C221311C-19AF-4CFA-A1C4-DE52B6D3C4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6238875"/>
            <a:ext cx="661987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46574E"/>
                </a:solidFill>
                <a:latin typeface="Arial"/>
                <a:ea typeface="Arial"/>
                <a:cs typeface="Arial"/>
              </a:rPr>
              <a:t>Access follows partner verification and permission assignment.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F37D7952-6E55-455A-8FAD-1CBCF4996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96125" y="661035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defPPr>
            <a:lvl1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1pPr>
            <a:lvl2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2pPr>
            <a:lvl3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3pPr>
            <a:lvl4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4pPr>
            <a:lvl5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5pPr>
            <a:lvl6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6pPr>
            <a:lvl7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7pPr>
            <a:lvl8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8pPr>
            <a:lvl9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46574E"/>
                </a:solidFill>
                <a:latin typeface="Arial"/>
                <a:ea typeface="Arial"/>
                <a:cs typeface="Arial"/>
              </a:rPr>
              <a:t>4 / 8</a:t>
            </a:r>
          </a:p>
        </p:txBody>
      </p:sp>
    </p:spTree>
    <p:extLst>
      <p:ext uri="{BB962C8B-B14F-4D97-AF65-F5344CB8AC3E}">
        <p14:creationId xmlns:p14="http://schemas.microsoft.com/office/powerpoint/2010/main" val="169949977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5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5D49055-AB39-47C9-9D40-1B0A4E7F736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5f169df6355460b"/>
          <a:srcRect xmlns:a="http://schemas.openxmlformats.org/drawingml/2006/main" l="28426" t="0" r="2842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753350" y="0"/>
            <a:ext cx="443865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brand">
            <a:extLst xmlns:a="http://schemas.openxmlformats.org/drawingml/2006/main">
              <a:ext uri="{FF2B5EF4-FFF2-40B4-BE49-F238E27FC236}">
                <a16:creationId xmlns:a16="http://schemas.microsoft.com/office/drawing/2014/main" id="{AF5126D3-0E47-4F10-B403-E9B6C402DF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285750"/>
            <a:ext cx="6619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defPPr>
            <a:lvl1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1pPr>
            <a:lvl2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2pPr>
            <a:lvl3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3pPr>
            <a:lvl4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4pPr>
            <a:lvl5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5pPr>
            <a:lvl6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6pPr>
            <a:lvl7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7pPr>
            <a:lvl8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8pPr>
            <a:lvl9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17382D"/>
                </a:solidFill>
                <a:latin typeface="Arial"/>
                <a:ea typeface="Arial"/>
                <a:cs typeface="Arial"/>
              </a:rPr>
              <a:t>WE.LIFE / Live Smarter</a:t>
            </a:r>
          </a:p>
        </p:txBody>
      </p:sp>
      <p:sp>
        <p:nvSpPr>
          <p:cNvPr id="3" name="eyebrow">
            <a:extLst xmlns:a="http://schemas.openxmlformats.org/drawingml/2006/main">
              <a:ext uri="{FF2B5EF4-FFF2-40B4-BE49-F238E27FC236}">
                <a16:creationId xmlns:a16="http://schemas.microsoft.com/office/drawing/2014/main" id="{041D3101-08D2-4C2E-9583-77AC67B835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857250"/>
            <a:ext cx="6619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defPPr>
            <a:lvl1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1pPr>
            <a:lvl2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2pPr>
            <a:lvl3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3pPr>
            <a:lvl4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4pPr>
            <a:lvl5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5pPr>
            <a:lvl6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6pPr>
            <a:lvl7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7pPr>
            <a:lvl8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8pPr>
            <a:lvl9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46574E"/>
                </a:solidFill>
                <a:latin typeface="Arial"/>
                <a:ea typeface="Arial"/>
                <a:cs typeface="Arial"/>
              </a:rPr>
              <a:t>AN OFFER PEOPLE CAN UNDERSTAND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0752EB4F-6996-4729-BD72-93BFF0043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1266825"/>
            <a:ext cx="6619875" cy="1571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defPPr>
            <a:lvl1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1pPr>
            <a:lvl2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2pPr>
            <a:lvl3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3pPr>
            <a:lvl4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4pPr>
            <a:lvl5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5pPr>
            <a:lvl6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6pPr>
            <a:lvl7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7pPr>
            <a:lvl8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8pPr>
            <a:lvl9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7382D"/>
                </a:solidFill>
                <a:latin typeface="Arial"/>
                <a:ea typeface="Arial"/>
                <a:cs typeface="Arial"/>
              </a:rPr>
              <a:t>Show what the customer</a:t>
            </a:r>
          </a:p>
          <a:p xmlns:a="http://schemas.openxmlformats.org/drawingml/2006/main">
            <a:pPr>
              <a:defRPr sz="360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17382D"/>
                </a:solidFill>
                <a:latin typeface="Arial"/>
                <a:ea typeface="Arial"/>
                <a:cs typeface="Arial"/>
              </a:rPr>
              <a:t>is really choosing.</a:t>
            </a:r>
          </a:p>
        </p:txBody>
      </p:sp>
      <p:sp>
        <p:nvSpPr>
          <p:cNvPr id="5" name="lead">
            <a:extLst xmlns:a="http://schemas.openxmlformats.org/drawingml/2006/main">
              <a:ext uri="{FF2B5EF4-FFF2-40B4-BE49-F238E27FC236}">
                <a16:creationId xmlns:a16="http://schemas.microsoft.com/office/drawing/2014/main" id="{0AE9EAC0-D87A-4332-9FE5-EA1A8685A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2952750"/>
            <a:ext cx="6619875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46574E"/>
                </a:solidFill>
                <a:latin typeface="Arial"/>
                <a:ea typeface="Arial"/>
                <a:cs typeface="Arial"/>
              </a:rPr>
              <a:t>Clear information helps people assess an offer before deciding. Start with the details that matter.</a:t>
            </a:r>
          </a:p>
        </p:txBody>
      </p:sp>
      <p:sp>
        <p:nvSpPr>
          <p:cNvPr id="6" name="benefits">
            <a:extLst xmlns:a="http://schemas.openxmlformats.org/drawingml/2006/main">
              <a:ext uri="{FF2B5EF4-FFF2-40B4-BE49-F238E27FC236}">
                <a16:creationId xmlns:a16="http://schemas.microsoft.com/office/drawing/2014/main" id="{73BDC1A4-6F7A-41EB-9350-281273F1F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4381500"/>
            <a:ext cx="6619875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defPPr>
            <a:lvl1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lvl1pPr>
            <a:lvl2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lvl2pPr>
            <a:lvl3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lvl3pPr>
            <a:lvl4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lvl4pPr>
            <a:lvl5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lvl5pPr>
            <a:lvl6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lvl6pPr>
            <a:lvl7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lvl7pPr>
            <a:lvl8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lvl8pPr>
            <a:lvl9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382D"/>
                </a:solidFill>
                <a:latin typeface="Arial"/>
                <a:ea typeface="Arial"/>
                <a:cs typeface="Arial"/>
              </a:rPr>
              <a:t>• Catering: ingredients, allergens, weight and nutrition.</a:t>
            </a:r>
          </a:p>
          <a:p xmlns:a="http://schemas.openxmlformats.org/drawingml/2006/main">
            <a: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382D"/>
                </a:solidFill>
                <a:latin typeface="Arial"/>
                <a:ea typeface="Arial"/>
                <a:cs typeface="Arial"/>
              </a:rPr>
              <a:t>• Retail: product, unit, price and availability.</a:t>
            </a:r>
          </a:p>
          <a:p xmlns:a="http://schemas.openxmlformats.org/drawingml/2006/main">
            <a:pPr>
              <a:defRPr sz="1725" b="0">
                <a:solidFill>
                  <a:srgbClr val="17382D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7382D"/>
                </a:solidFill>
                <a:latin typeface="Arial"/>
                <a:ea typeface="Arial"/>
                <a:cs typeface="Arial"/>
              </a:rPr>
              <a:t>• Accuracy: partners keep their offer data current.</a:t>
            </a:r>
          </a:p>
        </p:txBody>
      </p:sp>
      <p:sp>
        <p:nvSpPr>
          <p:cNvPr id="7" name="note">
            <a:extLst xmlns:a="http://schemas.openxmlformats.org/drawingml/2006/main">
              <a:ext uri="{FF2B5EF4-FFF2-40B4-BE49-F238E27FC236}">
                <a16:creationId xmlns:a16="http://schemas.microsoft.com/office/drawing/2014/main" id="{46AA046E-DF0B-4035-BA03-6777E0217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6238875"/>
            <a:ext cx="661987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46574E"/>
                </a:solidFill>
                <a:latin typeface="Arial"/>
                <a:ea typeface="Arial"/>
                <a:cs typeface="Arial"/>
              </a:rPr>
              <a:t>Missing information is not filled in with guesses.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B1DC8C01-45E8-496C-A8CB-5776A660B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96125" y="661035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defPPr>
            <a:lvl1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1pPr>
            <a:lvl2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2pPr>
            <a:lvl3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3pPr>
            <a:lvl4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4pPr>
            <a:lvl5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5pPr>
            <a:lvl6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6pPr>
            <a:lvl7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7pPr>
            <a:lvl8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8pPr>
            <a:lvl9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46574E"/>
                </a:solidFill>
                <a:latin typeface="Arial"/>
                <a:ea typeface="Arial"/>
                <a:cs typeface="Arial"/>
              </a:rPr>
              <a:t>5 / 8</a:t>
            </a:r>
          </a:p>
        </p:txBody>
      </p:sp>
    </p:spTree>
    <p:extLst>
      <p:ext uri="{BB962C8B-B14F-4D97-AF65-F5344CB8AC3E}">
        <p14:creationId xmlns:p14="http://schemas.microsoft.com/office/powerpoint/2010/main" val="165263391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5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brand">
            <a:extLst xmlns:a="http://schemas.openxmlformats.org/drawingml/2006/main">
              <a:ext uri="{FF2B5EF4-FFF2-40B4-BE49-F238E27FC236}">
                <a16:creationId xmlns:a16="http://schemas.microsoft.com/office/drawing/2014/main" id="{40A5420F-F067-460C-B1C3-B108A91D1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285750"/>
            <a:ext cx="11144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defPPr>
            <a:lvl1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1pPr>
            <a:lvl2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2pPr>
            <a:lvl3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3pPr>
            <a:lvl4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4pPr>
            <a:lvl5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5pPr>
            <a:lvl6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6pPr>
            <a:lvl7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7pPr>
            <a:lvl8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8pPr>
            <a:lvl9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17382D"/>
                </a:solidFill>
                <a:latin typeface="Arial"/>
                <a:ea typeface="Arial"/>
                <a:cs typeface="Arial"/>
              </a:rPr>
              <a:t>WE.LIFE / Live Smarter</a:t>
            </a:r>
          </a:p>
        </p:txBody>
      </p:sp>
      <p:sp>
        <p:nvSpPr>
          <p:cNvPr id="2" name="eyebrow">
            <a:extLst xmlns:a="http://schemas.openxmlformats.org/drawingml/2006/main">
              <a:ext uri="{FF2B5EF4-FFF2-40B4-BE49-F238E27FC236}">
                <a16:creationId xmlns:a16="http://schemas.microsoft.com/office/drawing/2014/main" id="{E06C9C25-4732-44D5-AC20-E07825612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857250"/>
            <a:ext cx="11144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defPPr>
            <a:lvl1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1pPr>
            <a:lvl2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2pPr>
            <a:lvl3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3pPr>
            <a:lvl4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4pPr>
            <a:lvl5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5pPr>
            <a:lvl6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6pPr>
            <a:lvl7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7pPr>
            <a:lvl8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8pPr>
            <a:lvl9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46574E"/>
                </a:solidFill>
                <a:latin typeface="Arial"/>
                <a:ea typeface="Arial"/>
                <a:cs typeface="Arial"/>
              </a:rPr>
              <a:t>CLEAR COMMERCIAL TERMS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6D410219-4E81-4E24-8095-4531B385C2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1266825"/>
            <a:ext cx="111442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75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defPPr>
            <a:lvl1pPr>
              <a:defRPr sz="375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1pPr>
            <a:lvl2pPr>
              <a:defRPr sz="375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2pPr>
            <a:lvl3pPr>
              <a:defRPr sz="375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3pPr>
            <a:lvl4pPr>
              <a:defRPr sz="375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4pPr>
            <a:lvl5pPr>
              <a:defRPr sz="375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5pPr>
            <a:lvl6pPr>
              <a:defRPr sz="375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6pPr>
            <a:lvl7pPr>
              <a:defRPr sz="375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7pPr>
            <a:lvl8pPr>
              <a:defRPr sz="375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8pPr>
            <a:lvl9pPr>
              <a:defRPr sz="375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75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pPr>
            <a:r>
              <a:rPr sz="3750" b="1">
                <a:solidFill>
                  <a:srgbClr val="17382D"/>
                </a:solidFill>
                <a:latin typeface="Arial"/>
                <a:ea typeface="Arial"/>
                <a:cs typeface="Arial"/>
              </a:rPr>
              <a:t>Agree the terms.</a:t>
            </a:r>
          </a:p>
          <a:p xmlns:a="http://schemas.openxmlformats.org/drawingml/2006/main">
            <a:pPr>
              <a:defRPr sz="375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pPr>
            <a:r>
              <a:rPr sz="3750" b="1">
                <a:solidFill>
                  <a:srgbClr val="17382D"/>
                </a:solidFill>
                <a:latin typeface="Arial"/>
                <a:ea typeface="Arial"/>
                <a:cs typeface="Arial"/>
              </a:rPr>
              <a:t>Then launch.</a:t>
            </a:r>
          </a:p>
        </p:txBody>
      </p:sp>
      <p:sp>
        <p:nvSpPr>
          <p:cNvPr id="4" name="lead">
            <a:extLst xmlns:a="http://schemas.openxmlformats.org/drawingml/2006/main">
              <a:ext uri="{FF2B5EF4-FFF2-40B4-BE49-F238E27FC236}">
                <a16:creationId xmlns:a16="http://schemas.microsoft.com/office/drawing/2014/main" id="{6F03DF61-12F8-4239-AA2B-11F700747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2647950"/>
            <a:ext cx="11144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46574E"/>
                </a:solidFill>
                <a:latin typeface="Arial"/>
                <a:ea typeface="Arial"/>
                <a:cs typeface="Arial"/>
              </a:rPr>
              <a:t>The commercial model depends on the offer. Terms are agreed before sales launch.</a:t>
            </a:r>
          </a:p>
        </p:txBody>
      </p:sp>
      <p:sp>
        <p:nvSpPr>
          <p:cNvPr id="5" name="card-0">
            <a:extLst xmlns:a="http://schemas.openxmlformats.org/drawingml/2006/main">
              <a:ext uri="{FF2B5EF4-FFF2-40B4-BE49-F238E27FC236}">
                <a16:creationId xmlns:a16="http://schemas.microsoft.com/office/drawing/2014/main" id="{42A00419-4C02-4792-B2B4-73F0EE23F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3619500"/>
            <a:ext cx="3562350" cy="2476500"/>
          </a:xfrm>
          <a:prstGeom xmlns:a="http://schemas.openxmlformats.org/drawingml/2006/main" prst="roundRect">
            <a:avLst>
              <a:gd name="adj" fmla="val 307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6" name="card-title-0">
            <a:extLst xmlns:a="http://schemas.openxmlformats.org/drawingml/2006/main">
              <a:ext uri="{FF2B5EF4-FFF2-40B4-BE49-F238E27FC236}">
                <a16:creationId xmlns:a16="http://schemas.microsoft.com/office/drawing/2014/main" id="{00E80769-8646-44BF-BCF1-7553A6F1B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3829050"/>
            <a:ext cx="31051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7382D"/>
                </a:solidFill>
                <a:latin typeface="Arial"/>
                <a:ea typeface="Arial"/>
                <a:cs typeface="Arial"/>
              </a:rPr>
              <a:t>Catering</a:t>
            </a:r>
          </a:p>
        </p:txBody>
      </p:sp>
      <p:sp>
        <p:nvSpPr>
          <p:cNvPr id="7" name="card-body-0">
            <a:extLst xmlns:a="http://schemas.openxmlformats.org/drawingml/2006/main">
              <a:ext uri="{FF2B5EF4-FFF2-40B4-BE49-F238E27FC236}">
                <a16:creationId xmlns:a16="http://schemas.microsoft.com/office/drawing/2014/main" id="{A597C3D8-8853-4B99-97CA-D5A424366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4724400"/>
            <a:ext cx="310515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defPPr>
            <a:lvl1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1pPr>
            <a:lvl2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2pPr>
            <a:lvl3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3pPr>
            <a:lvl4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4pPr>
            <a:lvl5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5pPr>
            <a:lvl6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6pPr>
            <a:lvl7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7pPr>
            <a:lvl8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8pPr>
            <a:lvl9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46574E"/>
                </a:solidFill>
                <a:latin typeface="Arial"/>
                <a:ea typeface="Arial"/>
                <a:cs typeface="Arial"/>
              </a:rPr>
              <a:t>Proposed commission on confirmed, paid orders.</a:t>
            </a:r>
          </a:p>
        </p:txBody>
      </p:sp>
      <p:sp>
        <p:nvSpPr>
          <p:cNvPr id="8" name="card-1">
            <a:extLst xmlns:a="http://schemas.openxmlformats.org/drawingml/2006/main">
              <a:ext uri="{FF2B5EF4-FFF2-40B4-BE49-F238E27FC236}">
                <a16:creationId xmlns:a16="http://schemas.microsoft.com/office/drawing/2014/main" id="{064D821A-E614-4C31-8786-9AD016670C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3619500"/>
            <a:ext cx="3562350" cy="2476500"/>
          </a:xfrm>
          <a:prstGeom xmlns:a="http://schemas.openxmlformats.org/drawingml/2006/main" prst="roundRect">
            <a:avLst>
              <a:gd name="adj" fmla="val 307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9" name="card-title-1">
            <a:extLst xmlns:a="http://schemas.openxmlformats.org/drawingml/2006/main">
              <a:ext uri="{FF2B5EF4-FFF2-40B4-BE49-F238E27FC236}">
                <a16:creationId xmlns:a16="http://schemas.microsoft.com/office/drawing/2014/main" id="{F9A1EDED-1D9E-4A1C-B137-E33CD7E03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3829050"/>
            <a:ext cx="31051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7382D"/>
                </a:solidFill>
                <a:latin typeface="Arial"/>
                <a:ea typeface="Arial"/>
                <a:cs typeface="Arial"/>
              </a:rPr>
              <a:t>Retail</a:t>
            </a:r>
          </a:p>
        </p:txBody>
      </p:sp>
      <p:sp>
        <p:nvSpPr>
          <p:cNvPr id="10" name="card-body-1">
            <a:extLst xmlns:a="http://schemas.openxmlformats.org/drawingml/2006/main">
              <a:ext uri="{FF2B5EF4-FFF2-40B4-BE49-F238E27FC236}">
                <a16:creationId xmlns:a16="http://schemas.microsoft.com/office/drawing/2014/main" id="{FB1EBBD9-A504-4273-9CF6-FDD047ECF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4724400"/>
            <a:ext cx="310515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defPPr>
            <a:lvl1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1pPr>
            <a:lvl2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2pPr>
            <a:lvl3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3pPr>
            <a:lvl4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4pPr>
            <a:lvl5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5pPr>
            <a:lvl6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6pPr>
            <a:lvl7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7pPr>
            <a:lvl8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8pPr>
            <a:lvl9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46574E"/>
                </a:solidFill>
                <a:latin typeface="Arial"/>
                <a:ea typeface="Arial"/>
                <a:cs typeface="Arial"/>
              </a:rPr>
              <a:t>Scope and commercial terms are agreed individually.</a:t>
            </a:r>
          </a:p>
        </p:txBody>
      </p:sp>
      <p:sp>
        <p:nvSpPr>
          <p:cNvPr id="11" name="card-2">
            <a:extLst xmlns:a="http://schemas.openxmlformats.org/drawingml/2006/main">
              <a:ext uri="{FF2B5EF4-FFF2-40B4-BE49-F238E27FC236}">
                <a16:creationId xmlns:a16="http://schemas.microsoft.com/office/drawing/2014/main" id="{AAF05E6B-DA63-4031-91BC-21407F1640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9575" y="3619500"/>
            <a:ext cx="3562350" cy="2476500"/>
          </a:xfrm>
          <a:prstGeom xmlns:a="http://schemas.openxmlformats.org/drawingml/2006/main" prst="roundRect">
            <a:avLst>
              <a:gd name="adj" fmla="val 307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2" name="card-title-2">
            <a:extLst xmlns:a="http://schemas.openxmlformats.org/drawingml/2006/main">
              <a:ext uri="{FF2B5EF4-FFF2-40B4-BE49-F238E27FC236}">
                <a16:creationId xmlns:a16="http://schemas.microsoft.com/office/drawing/2014/main" id="{DC46C1FE-8D56-4037-99A3-75A196D30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8175" y="3829050"/>
            <a:ext cx="31051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7382D"/>
                </a:solidFill>
                <a:latin typeface="Arial"/>
                <a:ea typeface="Arial"/>
                <a:cs typeface="Arial"/>
              </a:rPr>
              <a:t>Agreement</a:t>
            </a:r>
          </a:p>
        </p:txBody>
      </p:sp>
      <p:sp>
        <p:nvSpPr>
          <p:cNvPr id="13" name="card-body-2">
            <a:extLst xmlns:a="http://schemas.openxmlformats.org/drawingml/2006/main">
              <a:ext uri="{FF2B5EF4-FFF2-40B4-BE49-F238E27FC236}">
                <a16:creationId xmlns:a16="http://schemas.microsoft.com/office/drawing/2014/main" id="{A6F003FB-5BAF-4AD4-8DFD-C5DA65E824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8175" y="4724400"/>
            <a:ext cx="310515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defPPr>
            <a:lvl1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1pPr>
            <a:lvl2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2pPr>
            <a:lvl3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3pPr>
            <a:lvl4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4pPr>
            <a:lvl5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5pPr>
            <a:lvl6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6pPr>
            <a:lvl7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7pPr>
            <a:lvl8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8pPr>
            <a:lvl9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46574E"/>
                </a:solidFill>
                <a:latin typeface="Arial"/>
                <a:ea typeface="Arial"/>
                <a:cs typeface="Arial"/>
              </a:rPr>
              <a:t>Defines fees, settlement, responsibilities and customer service.</a:t>
            </a:r>
          </a:p>
        </p:txBody>
      </p:sp>
      <p:sp>
        <p:nvSpPr>
          <p:cNvPr id="14" name="note">
            <a:extLst xmlns:a="http://schemas.openxmlformats.org/drawingml/2006/main">
              <a:ext uri="{FF2B5EF4-FFF2-40B4-BE49-F238E27FC236}">
                <a16:creationId xmlns:a16="http://schemas.microsoft.com/office/drawing/2014/main" id="{2D0FB618-06DF-4243-A1E2-A7E9E5BFB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6238875"/>
            <a:ext cx="11144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46574E"/>
                </a:solidFill>
                <a:latin typeface="Arial"/>
                <a:ea typeface="Arial"/>
                <a:cs typeface="Arial"/>
              </a:rPr>
              <a:t>Sales and payments follow integration acceptance. A click is not an order.</a:t>
            </a:r>
          </a:p>
        </p:txBody>
      </p:sp>
      <p:sp>
        <p:nvSpPr>
          <p:cNvPr id="15" name="page">
            <a:extLst xmlns:a="http://schemas.openxmlformats.org/drawingml/2006/main">
              <a:ext uri="{FF2B5EF4-FFF2-40B4-BE49-F238E27FC236}">
                <a16:creationId xmlns:a16="http://schemas.microsoft.com/office/drawing/2014/main" id="{C747C4AB-B12F-4F50-8CB1-8539B00A6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61035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defPPr>
            <a:lvl1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1pPr>
            <a:lvl2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2pPr>
            <a:lvl3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3pPr>
            <a:lvl4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4pPr>
            <a:lvl5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5pPr>
            <a:lvl6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6pPr>
            <a:lvl7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7pPr>
            <a:lvl8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8pPr>
            <a:lvl9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46574E"/>
                </a:solidFill>
                <a:latin typeface="Arial"/>
                <a:ea typeface="Arial"/>
                <a:cs typeface="Arial"/>
              </a:rPr>
              <a:t>6 / 8</a:t>
            </a:r>
          </a:p>
        </p:txBody>
      </p:sp>
    </p:spTree>
    <p:extLst>
      <p:ext uri="{BB962C8B-B14F-4D97-AF65-F5344CB8AC3E}">
        <p14:creationId xmlns:p14="http://schemas.microsoft.com/office/powerpoint/2010/main" val="166412743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5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brand">
            <a:extLst xmlns:a="http://schemas.openxmlformats.org/drawingml/2006/main">
              <a:ext uri="{FF2B5EF4-FFF2-40B4-BE49-F238E27FC236}">
                <a16:creationId xmlns:a16="http://schemas.microsoft.com/office/drawing/2014/main" id="{06CED38E-D8F6-44FD-A32E-F8ECAD20A7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285750"/>
            <a:ext cx="11144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defPPr>
            <a:lvl1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1pPr>
            <a:lvl2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2pPr>
            <a:lvl3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3pPr>
            <a:lvl4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4pPr>
            <a:lvl5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5pPr>
            <a:lvl6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6pPr>
            <a:lvl7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7pPr>
            <a:lvl8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8pPr>
            <a:lvl9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17382D"/>
                </a:solidFill>
                <a:latin typeface="Arial"/>
                <a:ea typeface="Arial"/>
                <a:cs typeface="Arial"/>
              </a:rPr>
              <a:t>WE.LIFE / Live Smarter</a:t>
            </a:r>
          </a:p>
        </p:txBody>
      </p:sp>
      <p:sp>
        <p:nvSpPr>
          <p:cNvPr id="2" name="eyebrow">
            <a:extLst xmlns:a="http://schemas.openxmlformats.org/drawingml/2006/main">
              <a:ext uri="{FF2B5EF4-FFF2-40B4-BE49-F238E27FC236}">
                <a16:creationId xmlns:a16="http://schemas.microsoft.com/office/drawing/2014/main" id="{B090862C-4B20-433B-95E0-71EFB0C75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857250"/>
            <a:ext cx="11144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defPPr>
            <a:lvl1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1pPr>
            <a:lvl2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2pPr>
            <a:lvl3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3pPr>
            <a:lvl4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4pPr>
            <a:lvl5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5pPr>
            <a:lvl6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6pPr>
            <a:lvl7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7pPr>
            <a:lvl8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8pPr>
            <a:lvl9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46574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46574E"/>
                </a:solidFill>
                <a:latin typeface="Arial"/>
                <a:ea typeface="Arial"/>
                <a:cs typeface="Arial"/>
              </a:rPr>
              <a:t>A CLEAR PATH TO A PILOT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74B1F07A-44E2-4C33-A67E-A274D6A25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1266825"/>
            <a:ext cx="111442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75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defPPr>
            <a:lvl1pPr>
              <a:defRPr sz="375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1pPr>
            <a:lvl2pPr>
              <a:defRPr sz="375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2pPr>
            <a:lvl3pPr>
              <a:defRPr sz="375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3pPr>
            <a:lvl4pPr>
              <a:defRPr sz="375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4pPr>
            <a:lvl5pPr>
              <a:defRPr sz="375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5pPr>
            <a:lvl6pPr>
              <a:defRPr sz="375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6pPr>
            <a:lvl7pPr>
              <a:defRPr sz="375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7pPr>
            <a:lvl8pPr>
              <a:defRPr sz="375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8pPr>
            <a:lvl9pPr>
              <a:defRPr sz="375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75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pPr>
            <a:r>
              <a:rPr sz="3750" b="1">
                <a:solidFill>
                  <a:srgbClr val="17382D"/>
                </a:solidFill>
                <a:latin typeface="Arial"/>
                <a:ea typeface="Arial"/>
                <a:cs typeface="Arial"/>
              </a:rPr>
              <a:t>From a conversation</a:t>
            </a:r>
          </a:p>
          <a:p xmlns:a="http://schemas.openxmlformats.org/drawingml/2006/main">
            <a:pPr>
              <a:defRPr sz="3750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pPr>
            <a:r>
              <a:rPr sz="3750" b="1">
                <a:solidFill>
                  <a:srgbClr val="17382D"/>
                </a:solidFill>
                <a:latin typeface="Arial"/>
                <a:ea typeface="Arial"/>
                <a:cs typeface="Arial"/>
              </a:rPr>
              <a:t>to a tested use case.</a:t>
            </a:r>
          </a:p>
        </p:txBody>
      </p:sp>
      <p:sp>
        <p:nvSpPr>
          <p:cNvPr id="4" name="lead">
            <a:extLst xmlns:a="http://schemas.openxmlformats.org/drawingml/2006/main">
              <a:ext uri="{FF2B5EF4-FFF2-40B4-BE49-F238E27FC236}">
                <a16:creationId xmlns:a16="http://schemas.microsoft.com/office/drawing/2014/main" id="{F528ED4D-3917-460F-B7F5-ACD9CC2FB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2647950"/>
            <a:ext cx="11144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46574E"/>
                </a:solidFill>
                <a:latin typeface="Arial"/>
                <a:ea typeface="Arial"/>
                <a:cs typeface="Arial"/>
              </a:rPr>
              <a:t>You do not need to start with your entire catalogue. Together, we choose a useful scope to test.</a:t>
            </a:r>
          </a:p>
        </p:txBody>
      </p:sp>
      <p:sp>
        <p:nvSpPr>
          <p:cNvPr id="5" name="card-0">
            <a:extLst xmlns:a="http://schemas.openxmlformats.org/drawingml/2006/main">
              <a:ext uri="{FF2B5EF4-FFF2-40B4-BE49-F238E27FC236}">
                <a16:creationId xmlns:a16="http://schemas.microsoft.com/office/drawing/2014/main" id="{4C9DC7B6-69C4-43B5-9B5C-CCD016D7D7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3619500"/>
            <a:ext cx="3562350" cy="2476500"/>
          </a:xfrm>
          <a:prstGeom xmlns:a="http://schemas.openxmlformats.org/drawingml/2006/main" prst="roundRect">
            <a:avLst>
              <a:gd name="adj" fmla="val 307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6" name="card-title-0">
            <a:extLst xmlns:a="http://schemas.openxmlformats.org/drawingml/2006/main">
              <a:ext uri="{FF2B5EF4-FFF2-40B4-BE49-F238E27FC236}">
                <a16:creationId xmlns:a16="http://schemas.microsoft.com/office/drawing/2014/main" id="{EB6BFD1F-1D3F-47D6-B51E-6D1F6F8E08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3829050"/>
            <a:ext cx="31051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7382D"/>
                </a:solidFill>
                <a:latin typeface="Arial"/>
                <a:ea typeface="Arial"/>
                <a:cs typeface="Arial"/>
              </a:rPr>
              <a:t>01 • Choose the offer</a:t>
            </a:r>
          </a:p>
        </p:txBody>
      </p:sp>
      <p:sp>
        <p:nvSpPr>
          <p:cNvPr id="7" name="card-body-0">
            <a:extLst xmlns:a="http://schemas.openxmlformats.org/drawingml/2006/main">
              <a:ext uri="{FF2B5EF4-FFF2-40B4-BE49-F238E27FC236}">
                <a16:creationId xmlns:a16="http://schemas.microsoft.com/office/drawing/2014/main" id="{E33035E0-1023-40C8-8687-F8D6085A5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4724400"/>
            <a:ext cx="310515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defPPr>
            <a:lvl1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1pPr>
            <a:lvl2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2pPr>
            <a:lvl3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3pPr>
            <a:lvl4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4pPr>
            <a:lvl5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5pPr>
            <a:lvl6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6pPr>
            <a:lvl7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7pPr>
            <a:lvl8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8pPr>
            <a:lvl9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46574E"/>
                </a:solidFill>
                <a:latin typeface="Arial"/>
                <a:ea typeface="Arial"/>
                <a:cs typeface="Arial"/>
              </a:rPr>
              <a:t>Agree on region, products and the pilot’s purpose.</a:t>
            </a:r>
          </a:p>
        </p:txBody>
      </p:sp>
      <p:sp>
        <p:nvSpPr>
          <p:cNvPr id="8" name="card-1">
            <a:extLst xmlns:a="http://schemas.openxmlformats.org/drawingml/2006/main">
              <a:ext uri="{FF2B5EF4-FFF2-40B4-BE49-F238E27FC236}">
                <a16:creationId xmlns:a16="http://schemas.microsoft.com/office/drawing/2014/main" id="{E8BDB3C3-51AB-4797-941F-64D6C54FC7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3619500"/>
            <a:ext cx="3562350" cy="2476500"/>
          </a:xfrm>
          <a:prstGeom xmlns:a="http://schemas.openxmlformats.org/drawingml/2006/main" prst="roundRect">
            <a:avLst>
              <a:gd name="adj" fmla="val 307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9" name="card-title-1">
            <a:extLst xmlns:a="http://schemas.openxmlformats.org/drawingml/2006/main">
              <a:ext uri="{FF2B5EF4-FFF2-40B4-BE49-F238E27FC236}">
                <a16:creationId xmlns:a16="http://schemas.microsoft.com/office/drawing/2014/main" id="{AA0526A3-9C13-446B-AD86-C9D151435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3829050"/>
            <a:ext cx="31051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7382D"/>
                </a:solidFill>
                <a:latin typeface="Arial"/>
                <a:ea typeface="Arial"/>
                <a:cs typeface="Arial"/>
              </a:rPr>
              <a:t>02 • Prepare the data</a:t>
            </a:r>
          </a:p>
        </p:txBody>
      </p:sp>
      <p:sp>
        <p:nvSpPr>
          <p:cNvPr id="10" name="card-body-1">
            <a:extLst xmlns:a="http://schemas.openxmlformats.org/drawingml/2006/main">
              <a:ext uri="{FF2B5EF4-FFF2-40B4-BE49-F238E27FC236}">
                <a16:creationId xmlns:a16="http://schemas.microsoft.com/office/drawing/2014/main" id="{031562C0-D1F9-47C4-8ED3-ACF35C9379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4724400"/>
            <a:ext cx="310515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defPPr>
            <a:lvl1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1pPr>
            <a:lvl2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2pPr>
            <a:lvl3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3pPr>
            <a:lvl4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4pPr>
            <a:lvl5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5pPr>
            <a:lvl6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6pPr>
            <a:lvl7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7pPr>
            <a:lvl8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8pPr>
            <a:lvl9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46574E"/>
                </a:solidFill>
                <a:latin typeface="Arial"/>
                <a:ea typeface="Arial"/>
                <a:cs typeface="Arial"/>
              </a:rPr>
              <a:t>Organise information, access and responsibilities.</a:t>
            </a:r>
          </a:p>
        </p:txBody>
      </p:sp>
      <p:sp>
        <p:nvSpPr>
          <p:cNvPr id="11" name="card-2">
            <a:extLst xmlns:a="http://schemas.openxmlformats.org/drawingml/2006/main">
              <a:ext uri="{FF2B5EF4-FFF2-40B4-BE49-F238E27FC236}">
                <a16:creationId xmlns:a16="http://schemas.microsoft.com/office/drawing/2014/main" id="{7BEF05A2-3C35-4D10-8987-BE3C912802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9575" y="3619500"/>
            <a:ext cx="3562350" cy="2476500"/>
          </a:xfrm>
          <a:prstGeom xmlns:a="http://schemas.openxmlformats.org/drawingml/2006/main" prst="roundRect">
            <a:avLst>
              <a:gd name="adj" fmla="val 307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2" name="card-title-2">
            <a:extLst xmlns:a="http://schemas.openxmlformats.org/drawingml/2006/main">
              <a:ext uri="{FF2B5EF4-FFF2-40B4-BE49-F238E27FC236}">
                <a16:creationId xmlns:a16="http://schemas.microsoft.com/office/drawing/2014/main" id="{A533161E-4410-4782-B1AE-09CCAF006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8175" y="3829050"/>
            <a:ext cx="310515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defPPr>
            <a:lvl1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1pPr>
            <a:lvl2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2pPr>
            <a:lvl3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3pPr>
            <a:lvl4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4pPr>
            <a:lvl5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5pPr>
            <a:lvl6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6pPr>
            <a:lvl7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7pPr>
            <a:lvl8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8pPr>
            <a:lvl9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75" b="1">
                <a:solidFill>
                  <a:srgbClr val="17382D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7382D"/>
                </a:solidFill>
                <a:latin typeface="Arial"/>
                <a:ea typeface="Arial"/>
                <a:cs typeface="Arial"/>
              </a:rPr>
              <a:t>03 • Test the experience</a:t>
            </a:r>
          </a:p>
        </p:txBody>
      </p:sp>
      <p:sp>
        <p:nvSpPr>
          <p:cNvPr id="13" name="card-body-2">
            <a:extLst xmlns:a="http://schemas.openxmlformats.org/drawingml/2006/main">
              <a:ext uri="{FF2B5EF4-FFF2-40B4-BE49-F238E27FC236}">
                <a16:creationId xmlns:a16="http://schemas.microsoft.com/office/drawing/2014/main" id="{1AFF2BA3-D418-45F9-8BBF-5D73D69686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8175" y="4724400"/>
            <a:ext cx="3105150" cy="1209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defPPr>
            <a:lvl1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1pPr>
            <a:lvl2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2pPr>
            <a:lvl3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3pPr>
            <a:lvl4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4pPr>
            <a:lvl5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5pPr>
            <a:lvl6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6pPr>
            <a:lvl7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7pPr>
            <a:lvl8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8pPr>
            <a:lvl9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0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46574E"/>
                </a:solidFill>
                <a:latin typeface="Arial"/>
                <a:ea typeface="Arial"/>
                <a:cs typeface="Arial"/>
              </a:rPr>
              <a:t>Check publication and the agreed customer journey.</a:t>
            </a:r>
          </a:p>
        </p:txBody>
      </p:sp>
      <p:sp>
        <p:nvSpPr>
          <p:cNvPr id="14" name="note">
            <a:extLst xmlns:a="http://schemas.openxmlformats.org/drawingml/2006/main">
              <a:ext uri="{FF2B5EF4-FFF2-40B4-BE49-F238E27FC236}">
                <a16:creationId xmlns:a16="http://schemas.microsoft.com/office/drawing/2014/main" id="{1D075680-1AE7-43AC-BEB3-50CD3177A2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6238875"/>
            <a:ext cx="11144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46574E"/>
                </a:solidFill>
                <a:latin typeface="Arial"/>
                <a:ea typeface="Arial"/>
                <a:cs typeface="Arial"/>
              </a:rPr>
              <a:t>The agreement defines customer-data access and each party’s duties.</a:t>
            </a:r>
          </a:p>
        </p:txBody>
      </p:sp>
      <p:sp>
        <p:nvSpPr>
          <p:cNvPr id="15" name="page">
            <a:extLst xmlns:a="http://schemas.openxmlformats.org/drawingml/2006/main">
              <a:ext uri="{FF2B5EF4-FFF2-40B4-BE49-F238E27FC236}">
                <a16:creationId xmlns:a16="http://schemas.microsoft.com/office/drawing/2014/main" id="{B751F169-1C48-4D77-9B1C-1BA1C0AF7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661035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defPPr>
            <a:lvl1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1pPr>
            <a:lvl2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2pPr>
            <a:lvl3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3pPr>
            <a:lvl4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4pPr>
            <a:lvl5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5pPr>
            <a:lvl6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6pPr>
            <a:lvl7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7pPr>
            <a:lvl8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8pPr>
            <a:lvl9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46574E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46574E"/>
                </a:solidFill>
                <a:latin typeface="Arial"/>
                <a:ea typeface="Arial"/>
                <a:cs typeface="Arial"/>
              </a:rPr>
              <a:t>7 / 8</a:t>
            </a:r>
          </a:p>
        </p:txBody>
      </p:sp>
    </p:spTree>
    <p:extLst>
      <p:ext uri="{BB962C8B-B14F-4D97-AF65-F5344CB8AC3E}">
        <p14:creationId xmlns:p14="http://schemas.microsoft.com/office/powerpoint/2010/main" val="75088367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83F3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99BBE29-CD63-4474-BEC0-A176480663C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812692e07bb4014"/>
          <a:srcRect xmlns:a="http://schemas.openxmlformats.org/drawingml/2006/main" l="28426" t="0" r="2842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753350" y="0"/>
            <a:ext cx="443865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brand">
            <a:extLst xmlns:a="http://schemas.openxmlformats.org/drawingml/2006/main">
              <a:ext uri="{FF2B5EF4-FFF2-40B4-BE49-F238E27FC236}">
                <a16:creationId xmlns:a16="http://schemas.microsoft.com/office/drawing/2014/main" id="{BA5EEF62-1380-4769-AC49-E2EEE5A09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285750"/>
            <a:ext cx="6619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WE.LIFE / Live Smarter</a:t>
            </a:r>
          </a:p>
        </p:txBody>
      </p:sp>
      <p:sp>
        <p:nvSpPr>
          <p:cNvPr id="3" name="eyebrow">
            <a:extLst xmlns:a="http://schemas.openxmlformats.org/drawingml/2006/main">
              <a:ext uri="{FF2B5EF4-FFF2-40B4-BE49-F238E27FC236}">
                <a16:creationId xmlns:a16="http://schemas.microsoft.com/office/drawing/2014/main" id="{EDFCAB38-CB2B-45D5-978A-5D4622467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857250"/>
            <a:ext cx="6619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defPPr>
            <a:lvl1pPr>
              <a:defRPr sz="1200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lvl1pPr>
            <a:lvl2pPr>
              <a:defRPr sz="1200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lvl2pPr>
            <a:lvl3pPr>
              <a:defRPr sz="1200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lvl3pPr>
            <a:lvl4pPr>
              <a:defRPr sz="1200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lvl4pPr>
            <a:lvl5pPr>
              <a:defRPr sz="1200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lvl5pPr>
            <a:lvl6pPr>
              <a:defRPr sz="1200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lvl6pPr>
            <a:lvl7pPr>
              <a:defRPr sz="1200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lvl7pPr>
            <a:lvl8pPr>
              <a:defRPr sz="1200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lvl8pPr>
            <a:lvl9pPr>
              <a:defRPr sz="1200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200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D5ED91"/>
                </a:solidFill>
                <a:latin typeface="Arial"/>
                <a:ea typeface="Arial"/>
                <a:cs typeface="Arial"/>
              </a:rPr>
              <a:t>LET’S TALK ABOUT YOUR OFFER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5926E6DF-7B41-488D-84BF-A60D06BFE5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1266825"/>
            <a:ext cx="6619875" cy="1952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4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4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4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4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4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4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4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4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4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4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4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4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Let’s put it</a:t>
            </a:r>
          </a:p>
          <a:p xmlns:a="http://schemas.openxmlformats.org/drawingml/2006/main">
            <a:pPr>
              <a:defRPr sz="42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42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to the test.</a:t>
            </a:r>
          </a:p>
        </p:txBody>
      </p:sp>
      <p:sp>
        <p:nvSpPr>
          <p:cNvPr id="5" name="lead">
            <a:extLst xmlns:a="http://schemas.openxmlformats.org/drawingml/2006/main">
              <a:ext uri="{FF2B5EF4-FFF2-40B4-BE49-F238E27FC236}">
                <a16:creationId xmlns:a16="http://schemas.microsoft.com/office/drawing/2014/main" id="{6101034C-7D4C-4096-A9E8-13B43C4D38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3286125"/>
            <a:ext cx="6619875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defPPr>
            <a:lvl1pPr>
              <a:defRPr sz="20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1pPr>
            <a:lvl2pPr>
              <a:defRPr sz="20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2pPr>
            <a:lvl3pPr>
              <a:defRPr sz="20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3pPr>
            <a:lvl4pPr>
              <a:defRPr sz="20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4pPr>
            <a:lvl5pPr>
              <a:defRPr sz="20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5pPr>
            <a:lvl6pPr>
              <a:defRPr sz="20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6pPr>
            <a:lvl7pPr>
              <a:defRPr sz="20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7pPr>
            <a:lvl8pPr>
              <a:defRPr sz="20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8pPr>
            <a:lvl9pPr>
              <a:defRPr sz="20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E0E9E0"/>
                </a:solidFill>
                <a:latin typeface="Arial"/>
                <a:ea typeface="Arial"/>
                <a:cs typeface="Arial"/>
              </a:rPr>
              <a:t>Tell us what you offer and where you operate. Let’s agree on the first step of a pilot.</a:t>
            </a:r>
          </a:p>
        </p:txBody>
      </p:sp>
      <p:sp>
        <p:nvSpPr>
          <p:cNvPr id="6" name="benefits">
            <a:extLst xmlns:a="http://schemas.openxmlformats.org/drawingml/2006/main">
              <a:ext uri="{FF2B5EF4-FFF2-40B4-BE49-F238E27FC236}">
                <a16:creationId xmlns:a16="http://schemas.microsoft.com/office/drawing/2014/main" id="{AEFA3517-D99E-4C71-8AD1-B1694A812B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4762500"/>
            <a:ext cx="6619875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025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defPPr>
            <a:lvl1pPr>
              <a:defRPr sz="2025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lvl1pPr>
            <a:lvl2pPr>
              <a:defRPr sz="2025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lvl2pPr>
            <a:lvl3pPr>
              <a:defRPr sz="2025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lvl3pPr>
            <a:lvl4pPr>
              <a:defRPr sz="2025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lvl4pPr>
            <a:lvl5pPr>
              <a:defRPr sz="2025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lvl5pPr>
            <a:lvl6pPr>
              <a:defRPr sz="2025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lvl6pPr>
            <a:lvl7pPr>
              <a:defRPr sz="2025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lvl7pPr>
            <a:lvl8pPr>
              <a:defRPr sz="2025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lvl8pPr>
            <a:lvl9pPr>
              <a:defRPr sz="2025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025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D5ED91"/>
                </a:solidFill>
                <a:latin typeface="Arial"/>
                <a:ea typeface="Arial"/>
                <a:cs typeface="Arial"/>
              </a:rPr>
              <a:t>sales@welife.world</a:t>
            </a:r>
          </a:p>
          <a:p xmlns:a="http://schemas.openxmlformats.org/drawingml/2006/main">
            <a:pPr>
              <a:defRPr sz="2025" b="1">
                <a:solidFill>
                  <a:srgbClr val="D5ED91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D5ED91"/>
                </a:solidFill>
                <a:latin typeface="Arial"/>
                <a:ea typeface="Arial"/>
                <a:cs typeface="Arial"/>
              </a:rPr>
              <a:t>+48 512 318 632</a:t>
            </a:r>
          </a:p>
        </p:txBody>
      </p:sp>
      <p:sp>
        <p:nvSpPr>
          <p:cNvPr id="7" name="note">
            <a:extLst xmlns:a="http://schemas.openxmlformats.org/drawingml/2006/main">
              <a:ext uri="{FF2B5EF4-FFF2-40B4-BE49-F238E27FC236}">
                <a16:creationId xmlns:a16="http://schemas.microsoft.com/office/drawing/2014/main" id="{1A28478F-AC2D-44E8-AAF0-53C36071B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6238875"/>
            <a:ext cx="661987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defPPr>
            <a:lvl1pPr>
              <a:defRPr sz="1050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1pPr>
            <a:lvl2pPr>
              <a:defRPr sz="1050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2pPr>
            <a:lvl3pPr>
              <a:defRPr sz="1050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3pPr>
            <a:lvl4pPr>
              <a:defRPr sz="1050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4pPr>
            <a:lvl5pPr>
              <a:defRPr sz="1050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5pPr>
            <a:lvl6pPr>
              <a:defRPr sz="1050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6pPr>
            <a:lvl7pPr>
              <a:defRPr sz="1050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7pPr>
            <a:lvl8pPr>
              <a:defRPr sz="1050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8pPr>
            <a:lvl9pPr>
              <a:defRPr sz="1050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E0E9E0"/>
                </a:solidFill>
                <a:latin typeface="Arial"/>
                <a:ea typeface="Arial"/>
                <a:cs typeface="Arial"/>
              </a:rPr>
              <a:t>welife.world/partners/catering</a:t>
            </a:r>
          </a:p>
          <a:p xmlns:a="http://schemas.openxmlformats.org/drawingml/2006/main">
            <a:pPr>
              <a:defRPr sz="1050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E0E9E0"/>
                </a:solidFill>
                <a:latin typeface="Arial"/>
                <a:ea typeface="Arial"/>
                <a:cs typeface="Arial"/>
              </a:rPr>
              <a:t>Partner workspace: welife.world/partner/hub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9679DC2A-F54D-4F2F-9773-AEFBA4734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96125" y="6610350"/>
            <a:ext cx="571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8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defPPr>
            <a:lvl1pPr>
              <a:defRPr sz="8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1pPr>
            <a:lvl2pPr>
              <a:defRPr sz="8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2pPr>
            <a:lvl3pPr>
              <a:defRPr sz="8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3pPr>
            <a:lvl4pPr>
              <a:defRPr sz="8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4pPr>
            <a:lvl5pPr>
              <a:defRPr sz="8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5pPr>
            <a:lvl6pPr>
              <a:defRPr sz="8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6pPr>
            <a:lvl7pPr>
              <a:defRPr sz="8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7pPr>
            <a:lvl8pPr>
              <a:defRPr sz="8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8pPr>
            <a:lvl9pPr>
              <a:defRPr sz="8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825" b="0">
                <a:solidFill>
                  <a:srgbClr val="E0E9E0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E0E9E0"/>
                </a:solidFill>
                <a:latin typeface="Arial"/>
                <a:ea typeface="Arial"/>
                <a:cs typeface="Arial"/>
              </a:rPr>
              <a:t>8 / 8</a:t>
            </a:r>
          </a:p>
        </p:txBody>
      </p:sp>
    </p:spTree>
    <p:extLst>
      <p:ext uri="{BB962C8B-B14F-4D97-AF65-F5344CB8AC3E}">
        <p14:creationId xmlns:p14="http://schemas.microsoft.com/office/powerpoint/2010/main" val="185682745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2026-10-20T20:14:31.5230000Z</dcterms:created>
  <dcterms:modified xsi:type="dcterms:W3CDTF">2026-10-20T20:14:31.5230000Z</dcterms:modified>
</coreProperties>
</file>