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fd25dbf1484265" /><Relationship Type="http://schemas.openxmlformats.org/officeDocument/2006/relationships/extended-properties" Target="/docProps/app.xml" Id="R00a6fbc3ab3840a0" /><Relationship Type="http://schemas.openxmlformats.org/officeDocument/2006/relationships/officeDocument" Target="/ppt/presentation.xml" Id="R4c9bcb28076647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1fa6f4d40e4025"/>
  </p:sldMasterIdLst>
  <p:notesMasterIdLst>
    <p:notesMasterId xmlns:r="http://schemas.openxmlformats.org/officeDocument/2006/relationships" r:id="R8d23ecb862fd4922"/>
  </p:notesMasterIdLst>
  <p:sldIdLst>
    <p:sldId xmlns:r="http://schemas.openxmlformats.org/officeDocument/2006/relationships" id="256" r:id="R8c2ff93629d04b74"/>
    <p:sldId xmlns:r="http://schemas.openxmlformats.org/officeDocument/2006/relationships" id="257" r:id="Rd6a638068a894d6c"/>
    <p:sldId xmlns:r="http://schemas.openxmlformats.org/officeDocument/2006/relationships" id="258" r:id="Rb5f7c4ad74a645c0"/>
    <p:sldId xmlns:r="http://schemas.openxmlformats.org/officeDocument/2006/relationships" id="259" r:id="R66840c1734bc41ef"/>
    <p:sldId xmlns:r="http://schemas.openxmlformats.org/officeDocument/2006/relationships" id="260" r:id="R4d10bda72d3847ff"/>
    <p:sldId xmlns:r="http://schemas.openxmlformats.org/officeDocument/2006/relationships" id="261" r:id="Rd88ea6d7930948f7"/>
    <p:sldId xmlns:r="http://schemas.openxmlformats.org/officeDocument/2006/relationships" id="262" r:id="R19db0031bc0d4edd"/>
    <p:sldId xmlns:r="http://schemas.openxmlformats.org/officeDocument/2006/relationships" id="263" r:id="R279a7b960ca5414a"/>
    <p:sldId xmlns:r="http://schemas.openxmlformats.org/officeDocument/2006/relationships" id="264" r:id="R980fa6de46864c93"/>
    <p:sldId xmlns:r="http://schemas.openxmlformats.org/officeDocument/2006/relationships" id="265" r:id="Rad5a85da08b94e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23a015e9fd4ba8" /><Relationship Type="http://schemas.openxmlformats.org/officeDocument/2006/relationships/slideMaster" Target="/ppt/slideMasters/slideMaster1.xml" Id="R641fa6f4d40e4025" /><Relationship Type="http://schemas.openxmlformats.org/officeDocument/2006/relationships/notesMaster" Target="/ppt/notesMasters/notesMaster1.xml" Id="R8d23ecb862fd4922" /><Relationship Type="http://schemas.openxmlformats.org/officeDocument/2006/relationships/presProps" Target="/ppt/presProps.xml" Id="R69bacd812cd44b18" /><Relationship Type="http://schemas.openxmlformats.org/officeDocument/2006/relationships/tableStyles" Target="/ppt/tableStyles.xml" Id="R7ce8c07521404a43" /><Relationship Type="http://schemas.openxmlformats.org/officeDocument/2006/relationships/slide" Target="/ppt/slides/slide1.xml" Id="R8c2ff93629d04b74" /><Relationship Type="http://schemas.openxmlformats.org/officeDocument/2006/relationships/slide" Target="/ppt/slides/slide2.xml" Id="Rd6a638068a894d6c" /><Relationship Type="http://schemas.openxmlformats.org/officeDocument/2006/relationships/slide" Target="/ppt/slides/slide3.xml" Id="Rb5f7c4ad74a645c0" /><Relationship Type="http://schemas.openxmlformats.org/officeDocument/2006/relationships/slide" Target="/ppt/slides/slide4.xml" Id="R66840c1734bc41ef" /><Relationship Type="http://schemas.openxmlformats.org/officeDocument/2006/relationships/slide" Target="/ppt/slides/slide5.xml" Id="R4d10bda72d3847ff" /><Relationship Type="http://schemas.openxmlformats.org/officeDocument/2006/relationships/slide" Target="/ppt/slides/slide6.xml" Id="Rd88ea6d7930948f7" /><Relationship Type="http://schemas.openxmlformats.org/officeDocument/2006/relationships/slide" Target="/ppt/slides/slide7.xml" Id="R19db0031bc0d4edd" /><Relationship Type="http://schemas.openxmlformats.org/officeDocument/2006/relationships/slide" Target="/ppt/slides/slide8.xml" Id="R279a7b960ca5414a" /><Relationship Type="http://schemas.openxmlformats.org/officeDocument/2006/relationships/slide" Target="/ppt/slides/slide9.xml" Id="R980fa6de46864c93" /><Relationship Type="http://schemas.openxmlformats.org/officeDocument/2006/relationships/slide" Target="/ppt/slides/slide10.xml" Id="Rad5a85da08b94e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ddd86c9a7647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5c5229066f4312" /><Relationship Type="http://schemas.openxmlformats.org/officeDocument/2006/relationships/notesMaster" Target="/ppt/notesMasters/notesMaster1.xml" Id="R02fe51ebbb314b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d1a3cffe5d40e2" /><Relationship Type="http://schemas.openxmlformats.org/officeDocument/2006/relationships/notesMaster" Target="/ppt/notesMasters/notesMaster1.xml" Id="R14c6830a0dab49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85686dd9ae424c" /><Relationship Type="http://schemas.openxmlformats.org/officeDocument/2006/relationships/notesMaster" Target="/ppt/notesMasters/notesMaster1.xml" Id="R9850fc08a6f849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1981b78fd44d25" /><Relationship Type="http://schemas.openxmlformats.org/officeDocument/2006/relationships/notesMaster" Target="/ppt/notesMasters/notesMaster1.xml" Id="R1302180f544a44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1e6de585424895" /><Relationship Type="http://schemas.openxmlformats.org/officeDocument/2006/relationships/notesMaster" Target="/ppt/notesMasters/notesMaster1.xml" Id="R05017135b1de438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9791519c2bf4a28" /><Relationship Type="http://schemas.openxmlformats.org/officeDocument/2006/relationships/notesMaster" Target="/ppt/notesMasters/notesMaster1.xml" Id="Re2c6fad3bf2d49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d4b6b3a2614350" /><Relationship Type="http://schemas.openxmlformats.org/officeDocument/2006/relationships/notesMaster" Target="/ppt/notesMasters/notesMaster1.xml" Id="R1f8e6076bec34c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860df229b64cbc" /><Relationship Type="http://schemas.openxmlformats.org/officeDocument/2006/relationships/notesMaster" Target="/ppt/notesMasters/notesMaster1.xml" Id="R8b0450bb16454a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a71a28a2d7409c" /><Relationship Type="http://schemas.openxmlformats.org/officeDocument/2006/relationships/notesMaster" Target="/ppt/notesMasters/notesMaster1.xml" Id="R258bc3fd2c1745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569c817e4042ea" /><Relationship Type="http://schemas.openxmlformats.org/officeDocument/2006/relationships/notesMaster" Target="/ppt/notesMasters/notesMaster1.xml" Id="R60ab4fae16664b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Oferta współpracy dla partnerów cateringowych. Stawkę prowizji i pozostałe warunki uzgadniamy indywidualnie. Sprzedaż z płatnością przez operatora wymaga wcześniejszego uruchomienia oraz odbioru integracji.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https://welife.world/marketing/value-photos-v1/meal-cost.webp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Menu partnera jest prezentowane klientowi w kontekście planowania posiłków. Korzyść biznesową ocenimy na podstawie uzgodnionego pilotażu. Publikacja wymaga uruchomienia dostępu partnera.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https://welife.world/catering</a:t>
            </a:r>
          </a:p>
          <a:p xmlns:a="http://schemas.openxmlformats.org/drawingml/2006/main">
            <a:r>
              <a:t>https://welife.world/marketing/feature-photos-v1/meals.webp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sprzedaży przewiduje wybór rzeczywistych posiłków, koszyk i płatność w przepływie WE.LIFE przez zewnętrznego operatora. Catering pozostaje sprzedawcą. Klient podaje dane dostawy bezpośrednio dostawcy, a partner potwierdza koszyk i realizację przed obciążeniem. Operator rozdziela środki zgodnie z umową. Wybór operatora oraz wdrożenie i odbiór integracji poprzedzają start sprzedaży. Obecnie dostępne są katalog i menu.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https://developers.payu.com/europe/pl/docs/services/marketplace/</a:t>
            </a:r>
          </a:p>
          <a:p xmlns:a="http://schemas.openxmlformats.org/drawingml/2006/main">
            <a:r>
              <a:t>https://stripe.com/en-pl/connect/pricing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Wynagrodzenie WE.LIFE stanowi uzgodniona procentowa prowizja od opłaconego zamówienia. Proponowana podstawa to wartość netto opłaconych posiłków po rabatach i zwrotach, bez VAT i dostawy. Stawka, podstawa, koszty operatora i terminy rozliczeń wymagają uzgodnienia w umowie. Catering pozostaje sprzedawcą. Źródła opisują możliwości operatorów marketplace, bez wskazywania wybranego operatora.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https://developers.payu.com/europe/pl/docs/services/marketplace/</a:t>
            </a:r>
          </a:p>
          <a:p xmlns:a="http://schemas.openxmlformats.org/drawingml/2006/main">
            <a:r>
              <a:t>https://stripe.com/en-pl/connect/pricing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Menu można przygotować w formularzu lub szablonie XLSX. Import obejmuje podgląd danych i szkic, a publikacja wymaga osobnej decyzji uprawnionej osoby. Szablon zawiera arkusze INSTRUKCJA, POSILKI, SKLADNIKI, MENU i SLOWNIKI.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https://welife.world/partner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Każdy posiłek ma stały, unikalny kod partnera. Partner odpowiada za skład, alergeny i wartości odżywcze, wraz z podstawą ich podania. Masa porcji jest potrzebna do przeliczeń. Brak danych pozostaje oznaczony jako brak informacji.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https://welife.world/partner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Założeniem współpracy jest brak przekazywania przez WE.LIFE partnerowi tożsamości, kontaktu, adresu i profilu klienta. Klient sam poda niezbędne dane bezpośrednio dostawcy lub logistyce przed płatnością. Chroniona referencja transakcji może stanowić dane pseudonimowe. Krok dostawy, widoczność danych w integracji i gotowość operatora wymagają sprawdzenia przed uruchomieniem.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Uruchomienie obejmuje przygotowanie oferty i danych, ustalenie prowizji oraz pozostałych warunków, integrację dostawy i płatności oraz sprawdzenie zamówień, zwrotów i rozliczeń. Wymagane jest przyjęcie partnera przez operatora płatności i spełnienie jego warunków.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https://developers.payu.com/europe/pl/docs/services/marketplace/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Pilotaż zaczyna się od menu i pracy zespołu. Sprzedaż uruchamiamy po odbiorze integracji. Okres, oferta i kryteria oceny wymagają wspólnego uzgodnienia. Pomiary dotyczą jakości danych, pracy zespołu, zgodności opłaconych transakcji i rozliczeń.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Zapraszamy do rozmowy o ofercie, stawce prowizji, danych menu i warunkach uruchomienia. Oficjalny formularz współpracy znajduje się na stronie WE.LIFE. Kontakt handlowy: sales@welife.world.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Źródła:</a:t>
            </a:r>
          </a:p>
          <a:p xmlns:a="http://schemas.openxmlformats.org/drawingml/2006/main">
            <a:r>
              <a:t>https://welife.world/partners/catering</a:t>
            </a:r>
          </a:p>
          <a:p xmlns:a="http://schemas.openxmlformats.org/drawingml/2006/main">
            <a:r>
              <a:t>https://welife.world/marketing/value-photos-v1/less-work.webp</a:t>
            </a:r>
          </a:p>
          <a:p xmlns:a="http://schemas.openxmlformats.org/drawingml/2006/main">
            <a:r>
              <a:t>Stan: 24.09.2026.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6d95daac2d4c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39458ab8824972" /><Relationship Type="http://schemas.openxmlformats.org/officeDocument/2006/relationships/slideLayout" Target="/ppt/slideLayouts/slideLayout1.xml" Id="R079bbdad99fc4ab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9bbdad99fc4ab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d991a068043f4" /><Relationship Type="http://schemas.openxmlformats.org/officeDocument/2006/relationships/image" Target="/ppt/media/image.png" Id="Rd99c8677d30947cd" /><Relationship Type="http://schemas.openxmlformats.org/officeDocument/2006/relationships/notesSlide" Target="/ppt/notesSlides/notesSlide1.xml" Id="R20c4d68ff0c549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798a3a466c44a2" /><Relationship Type="http://schemas.openxmlformats.org/officeDocument/2006/relationships/image" Target="/ppt/media/image2.png" Id="R507744148ea94f71" /><Relationship Type="http://schemas.openxmlformats.org/officeDocument/2006/relationships/notesSlide" Target="/ppt/notesSlides/notesSlide2.xml" Id="Reaf26a912c0b44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1d23da25f04971" /><Relationship Type="http://schemas.openxmlformats.org/officeDocument/2006/relationships/notesSlide" Target="/ppt/notesSlides/notesSlide3.xml" Id="R0ca74869f4b848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b8c10409a94b77" /><Relationship Type="http://schemas.openxmlformats.org/officeDocument/2006/relationships/notesSlide" Target="/ppt/notesSlides/notesSlide4.xml" Id="Re9ca2da9c54b44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2db468d364671" /><Relationship Type="http://schemas.openxmlformats.org/officeDocument/2006/relationships/notesSlide" Target="/ppt/notesSlides/notesSlide5.xml" Id="R94d245f622ea4a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f172d46bf5423b" /><Relationship Type="http://schemas.openxmlformats.org/officeDocument/2006/relationships/notesSlide" Target="/ppt/notesSlides/notesSlide6.xml" Id="R56ce3047c661422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a699bf666d4461" /><Relationship Type="http://schemas.openxmlformats.org/officeDocument/2006/relationships/notesSlide" Target="/ppt/notesSlides/notesSlide7.xml" Id="R51fd02bfd21742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d1b67ea5e84d2d" /><Relationship Type="http://schemas.openxmlformats.org/officeDocument/2006/relationships/notesSlide" Target="/ppt/notesSlides/notesSlide8.xml" Id="R17eec5ce94464f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3c7ce2e05425e" /><Relationship Type="http://schemas.openxmlformats.org/officeDocument/2006/relationships/notesSlide" Target="/ppt/notesSlides/notesSlide9.xml" Id="Rfdaac315f2a54a7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88535c9d914dc9" /><Relationship Type="http://schemas.openxmlformats.org/officeDocument/2006/relationships/image" Target="/ppt/media/image3.png" Id="Rffba453034b24c8c" /><Relationship Type="http://schemas.openxmlformats.org/officeDocument/2006/relationships/hyperlink" Target="https://welife.world/partners/catering" TargetMode="External" Id="Rcfa38d0c2fef4fd5" /><Relationship Type="http://schemas.openxmlformats.org/officeDocument/2006/relationships/hyperlink" Target="mailto:sales@welife.world" TargetMode="External" Id="R7ed1639c7e3c40e8" /><Relationship Type="http://schemas.openxmlformats.org/officeDocument/2006/relationships/notesSlide" Target="/ppt/notesSlides/notesSlide10.xml" Id="R1c66d0a1e25544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WE.LIFE">
            <a:extLst xmlns:a="http://schemas.openxmlformats.org/drawingml/2006/main">
              <a:ext uri="{FF2B5EF4-FFF2-40B4-BE49-F238E27FC236}">
                <a16:creationId xmlns:a16="http://schemas.microsoft.com/office/drawing/2014/main" id="{2B473B93-5ABB-467A-A076-AFE5A9B6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27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WE.LIFE&#10;dla cateringu">
            <a:extLst xmlns:a="http://schemas.openxmlformats.org/drawingml/2006/main">
              <a:ext uri="{FF2B5EF4-FFF2-40B4-BE49-F238E27FC236}">
                <a16:creationId xmlns:a16="http://schemas.microsoft.com/office/drawing/2014/main" id="{A66FF879-0305-43C3-9B22-FE853F5C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28800"/>
            <a:ext cx="60960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  <a:p xmlns:a="http://schemas.openxmlformats.org/drawingml/2006/main">
            <a:pPr algn="l">
              <a:buNone/>
              <a:defRPr sz="525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dla cateringu</a:t>
            </a:r>
          </a:p>
        </p:txBody>
      </p:sp>
      <p:sp>
        <p:nvSpPr>
          <p:cNvPr id="3" name="Twoje menu. Wybór klienta.&#10;Prowizja od sprzedaży.">
            <a:extLst xmlns:a="http://schemas.openxmlformats.org/drawingml/2006/main">
              <a:ext uri="{FF2B5EF4-FFF2-40B4-BE49-F238E27FC236}">
                <a16:creationId xmlns:a16="http://schemas.microsoft.com/office/drawing/2014/main" id="{A84C31C2-6048-4526-A2FA-B6E76671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67175"/>
            <a:ext cx="581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7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Twoje menu. Wybór klienta.</a:t>
            </a:r>
          </a:p>
          <a:p xmlns:a="http://schemas.openxmlformats.org/drawingml/2006/main">
            <a:pPr algn="l">
              <a:buNone/>
              <a:defRPr sz="247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Prowizja od sprzedaży.</a:t>
            </a:r>
          </a:p>
        </p:txBody>
      </p:sp>
      <p:sp>
        <p:nvSpPr>
          <p:cNvPr id="4" name="Propozycja współpracy w modelu MVP&#10;24 września 202">
            <a:extLst xmlns:a="http://schemas.openxmlformats.org/drawingml/2006/main">
              <a:ext uri="{FF2B5EF4-FFF2-40B4-BE49-F238E27FC236}">
                <a16:creationId xmlns:a16="http://schemas.microsoft.com/office/drawing/2014/main" id="{CC5973EC-21BB-4265-86B8-AF55B9875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5953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Propozycja współpracy</a:t>
            </a:r>
          </a:p>
          <a:p xmlns:a="http://schemas.openxmlformats.org/drawingml/2006/main">
            <a:pPr algn="l">
              <a:buNone/>
              <a:defRPr sz="1725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24 września 2026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c8677d30947cd"/>
          <a:srcRect xmlns:a="http://schemas.openxmlformats.org/drawingml/2006/main" l="25926" t="0" r="259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229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WE.LIFE">
            <a:extLst xmlns:a="http://schemas.openxmlformats.org/drawingml/2006/main">
              <a:ext uri="{FF2B5EF4-FFF2-40B4-BE49-F238E27FC236}">
                <a16:creationId xmlns:a16="http://schemas.microsoft.com/office/drawing/2014/main" id="{72159679-E2D6-4FFA-8C03-BE759EF6D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47F76AEE-402D-4516-8DA2-E0423F88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Obecność przy codziennych wyborach">
            <a:extLst xmlns:a="http://schemas.openxmlformats.org/drawingml/2006/main">
              <a:ext uri="{FF2B5EF4-FFF2-40B4-BE49-F238E27FC236}">
                <a16:creationId xmlns:a16="http://schemas.microsoft.com/office/drawing/2014/main" id="{23DA6439-E6F6-40DF-BCA2-2D11D3B85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Obecność przy codziennych wyborach</a:t>
            </a:r>
          </a:p>
        </p:txBody>
      </p:sp>
      <p:sp>
        <p:nvSpPr>
          <p:cNvPr id="4" name="Klient planuje posiłki.&#10;Twoja oferta może być&#10;częś">
            <a:extLst xmlns:a="http://schemas.openxmlformats.org/drawingml/2006/main">
              <a:ext uri="{FF2B5EF4-FFF2-40B4-BE49-F238E27FC236}">
                <a16:creationId xmlns:a16="http://schemas.microsoft.com/office/drawing/2014/main" id="{41073BE2-9089-46D5-843C-926A6110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0275"/>
            <a:ext cx="6191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Klient planuje posiłki.</a:t>
            </a:r>
          </a:p>
          <a:p xmlns:a="http://schemas.openxmlformats.org/drawingml/2006/main">
            <a:pPr algn="l">
              <a:buNone/>
              <a:defRPr sz="31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Twoja oferta może być</a:t>
            </a:r>
          </a:p>
          <a:p xmlns:a="http://schemas.openxmlformats.org/drawingml/2006/main">
            <a:pPr algn="l">
              <a:buNone/>
              <a:defRPr sz="31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częścią tego wyboru.</a:t>
            </a:r>
          </a:p>
        </p:txBody>
      </p:sp>
      <p:sp>
        <p:nvSpPr>
          <p:cNvPr id="5" name="WE.LIFE daje partnerowi miejsce na prezentację men">
            <a:extLst xmlns:a="http://schemas.openxmlformats.org/drawingml/2006/main">
              <a:ext uri="{FF2B5EF4-FFF2-40B4-BE49-F238E27FC236}">
                <a16:creationId xmlns:a16="http://schemas.microsoft.com/office/drawing/2014/main" id="{DC3B2019-EB79-4FC4-BAFD-56034C95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38625"/>
            <a:ext cx="5448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WE.LIFE daje partnerowi miejsce na prezentację menu i danych o posiłkach.</a:t>
            </a:r>
          </a:p>
        </p:txBody>
      </p:sp>
      <p:sp>
        <p:nvSpPr>
          <p:cNvPr id="6" name="W pilotażu sprawdzimy, czy ta obecność pomaga klie">
            <a:extLst xmlns:a="http://schemas.openxmlformats.org/drawingml/2006/main">
              <a:ext uri="{FF2B5EF4-FFF2-40B4-BE49-F238E27FC236}">
                <a16:creationId xmlns:a16="http://schemas.microsoft.com/office/drawing/2014/main" id="{92622AF6-8F51-4480-AB54-CF09FEA45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72100"/>
            <a:ext cx="54483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W pilotażu sprawdzimy, czy ta obecność pomaga klientom wracać do oferty.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7744148ea94f71"/>
          <a:srcRect xmlns:a="http://schemas.openxmlformats.org/drawingml/2006/main" l="13869" t="0" r="1386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2085975"/>
            <a:ext cx="4305300" cy="39719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09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WE.LIFE">
            <a:extLst xmlns:a="http://schemas.openxmlformats.org/drawingml/2006/main">
              <a:ext uri="{FF2B5EF4-FFF2-40B4-BE49-F238E27FC236}">
                <a16:creationId xmlns:a16="http://schemas.microsoft.com/office/drawing/2014/main" id="{FDC4E455-885F-4113-B794-E0F5CECB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281B5325-D995-430A-A69E-3AA1A03F3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MVP: wybór i płatność w WE.LIFE">
            <a:extLst xmlns:a="http://schemas.openxmlformats.org/drawingml/2006/main">
              <a:ext uri="{FF2B5EF4-FFF2-40B4-BE49-F238E27FC236}">
                <a16:creationId xmlns:a16="http://schemas.microsoft.com/office/drawing/2014/main" id="{0F60C59E-5A5A-4E11-A021-DA0CE731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Wybór i płatność w WE.LIFE</a:t>
            </a:r>
          </a:p>
        </p:txBody>
      </p:sp>
      <p:sp>
        <p:nvSpPr>
          <p:cNvPr id="4" name="Docelowy zakres MVP — do ukończenia i odbioru.">
            <a:extLst xmlns:a="http://schemas.openxmlformats.org/drawingml/2006/main">
              <a:ext uri="{FF2B5EF4-FFF2-40B4-BE49-F238E27FC236}">
                <a16:creationId xmlns:a16="http://schemas.microsoft.com/office/drawing/2014/main" id="{6AD97FE2-EEEA-4762-BF15-813EBFE67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10896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Model sprzedaży po uruchomieniu integracji.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5DFF0131-E7B5-4C2B-83A6-7784943B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90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0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D5F3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Menu i koszyk">
            <a:extLst xmlns:a="http://schemas.openxmlformats.org/drawingml/2006/main">
              <a:ext uri="{FF2B5EF4-FFF2-40B4-BE49-F238E27FC236}">
                <a16:creationId xmlns:a16="http://schemas.microsoft.com/office/drawing/2014/main" id="{C43801E8-48C0-4D85-9D7F-53A49550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09875"/>
            <a:ext cx="295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Menu i koszyk</a:t>
            </a:r>
          </a:p>
        </p:txBody>
      </p:sp>
      <p:sp>
        <p:nvSpPr>
          <p:cNvPr id="7" name="Klient wybierze posiłki partnera i przygotuje zamó">
            <a:extLst xmlns:a="http://schemas.openxmlformats.org/drawingml/2006/main">
              <a:ext uri="{FF2B5EF4-FFF2-40B4-BE49-F238E27FC236}">
                <a16:creationId xmlns:a16="http://schemas.microsoft.com/office/drawing/2014/main" id="{3ED88C5F-5262-48A7-81C7-074FF62BA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809875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Klient wybierze posiłki partnera i przygotuje zamówienie w WE.LIFE.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91860F-1309-4C72-9A8E-42689FD4E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95675"/>
            <a:ext cx="9829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FD2"/>
            </a:solidFill>
          </a:ln>
        </p:spPr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3EFE27A5-1652-4C19-894C-3D04E89A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0"/>
            <a:ext cx="790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0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D5F3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Dane i dostawa">
            <a:extLst xmlns:a="http://schemas.openxmlformats.org/drawingml/2006/main">
              <a:ext uri="{FF2B5EF4-FFF2-40B4-BE49-F238E27FC236}">
                <a16:creationId xmlns:a16="http://schemas.microsoft.com/office/drawing/2014/main" id="{6C6A5831-7A47-44D9-A579-8AA0E987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09975"/>
            <a:ext cx="295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Dane i dostawa</a:t>
            </a:r>
          </a:p>
        </p:txBody>
      </p:sp>
      <p:sp>
        <p:nvSpPr>
          <p:cNvPr id="11" name="Klient poda dane dostawcy. Partner potwierdzi kosz">
            <a:extLst xmlns:a="http://schemas.openxmlformats.org/drawingml/2006/main">
              <a:ext uri="{FF2B5EF4-FFF2-40B4-BE49-F238E27FC236}">
                <a16:creationId xmlns:a16="http://schemas.microsoft.com/office/drawing/2014/main" id="{C40513E5-3E05-43E6-9E2D-994F348A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609975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Klient poda dane dostawcy. Partner potwierdzi koszyk i dostawę przed płatnością.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03F64A-34D9-4253-8115-33073916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295775"/>
            <a:ext cx="9829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FD2"/>
            </a:solidFill>
          </a:ln>
        </p:spPr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CD95EF2B-DDAB-422B-8018-A0BBA222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19600"/>
            <a:ext cx="790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0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D5F3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Płatność w WE.LIFE">
            <a:extLst xmlns:a="http://schemas.openxmlformats.org/drawingml/2006/main">
              <a:ext uri="{FF2B5EF4-FFF2-40B4-BE49-F238E27FC236}">
                <a16:creationId xmlns:a16="http://schemas.microsoft.com/office/drawing/2014/main" id="{B5B767A1-69E6-43BC-8905-453D93F2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10075"/>
            <a:ext cx="295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Płatność w WE.LIFE</a:t>
            </a:r>
          </a:p>
        </p:txBody>
      </p:sp>
      <p:sp>
        <p:nvSpPr>
          <p:cNvPr id="15" name="Zapłaci za zamówienie przez zewnętrznego operatora">
            <a:extLst xmlns:a="http://schemas.openxmlformats.org/drawingml/2006/main">
              <a:ext uri="{FF2B5EF4-FFF2-40B4-BE49-F238E27FC236}">
                <a16:creationId xmlns:a16="http://schemas.microsoft.com/office/drawing/2014/main" id="{9EAA8DA7-628E-4733-A68A-6118BC7B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410075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Zapłaci za zamówienie przez zewnętrznego operatora płatności.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96138F-9B6E-4451-9987-D72CBCB5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095875"/>
            <a:ext cx="9829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FD2"/>
            </a:solidFill>
          </a:ln>
        </p:spPr>
      </p:sp>
      <p:sp>
        <p:nvSpPr>
          <p:cNvPr id="17" name="04">
            <a:extLst xmlns:a="http://schemas.openxmlformats.org/drawingml/2006/main">
              <a:ext uri="{FF2B5EF4-FFF2-40B4-BE49-F238E27FC236}">
                <a16:creationId xmlns:a16="http://schemas.microsoft.com/office/drawing/2014/main" id="{AB5E07B4-096C-4353-9778-8800DBA9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90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0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D5F3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Rozliczenie">
            <a:extLst xmlns:a="http://schemas.openxmlformats.org/drawingml/2006/main">
              <a:ext uri="{FF2B5EF4-FFF2-40B4-BE49-F238E27FC236}">
                <a16:creationId xmlns:a16="http://schemas.microsoft.com/office/drawing/2014/main" id="{96F53FD8-07DF-4AD1-923D-5E0F9294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210175"/>
            <a:ext cx="295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Rozliczenie</a:t>
            </a:r>
          </a:p>
        </p:txBody>
      </p:sp>
      <p:sp>
        <p:nvSpPr>
          <p:cNvPr id="19" name="Operator rozdzieli należność partnera i prowizję W">
            <a:extLst xmlns:a="http://schemas.openxmlformats.org/drawingml/2006/main">
              <a:ext uri="{FF2B5EF4-FFF2-40B4-BE49-F238E27FC236}">
                <a16:creationId xmlns:a16="http://schemas.microsoft.com/office/drawing/2014/main" id="{2FCDA66C-6A89-4A0B-8A05-A5B19C6D4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210175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Operator rozdzieli należność partnera i prowizję WE.LIFE według umowy.</a:t>
            </a:r>
          </a:p>
        </p:txBody>
      </p:sp>
      <p:sp>
        <p:nvSpPr>
          <p:cNvPr id="20" name="Dziś: katalog, menu i przejście do strony dostawcy">
            <a:extLst xmlns:a="http://schemas.openxmlformats.org/drawingml/2006/main">
              <a:ext uri="{FF2B5EF4-FFF2-40B4-BE49-F238E27FC236}">
                <a16:creationId xmlns:a16="http://schemas.microsoft.com/office/drawing/2014/main" id="{821ABAA4-D56F-439F-9235-25906EE4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72200"/>
            <a:ext cx="10896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Katalog i menu są dostępne. Koszyk i płatności wymagają wdrożenia i odbioru.</a:t>
            </a:r>
          </a:p>
        </p:txBody>
      </p:sp>
    </p:spTree>
    <p:extLst>
      <p:ext uri="{BB962C8B-B14F-4D97-AF65-F5344CB8AC3E}">
        <p14:creationId xmlns:p14="http://schemas.microsoft.com/office/powerpoint/2010/main" val="18568623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WE.LIFE">
            <a:extLst xmlns:a="http://schemas.openxmlformats.org/drawingml/2006/main">
              <a:ext uri="{FF2B5EF4-FFF2-40B4-BE49-F238E27FC236}">
                <a16:creationId xmlns:a16="http://schemas.microsoft.com/office/drawing/2014/main" id="{DF94E0DD-9865-4FF3-9CC2-15205394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C648CF2F-8F01-4B93-9C7E-5727AA2A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Prowizja od opłaconego zamówienia">
            <a:extLst xmlns:a="http://schemas.openxmlformats.org/drawingml/2006/main">
              <a:ext uri="{FF2B5EF4-FFF2-40B4-BE49-F238E27FC236}">
                <a16:creationId xmlns:a16="http://schemas.microsoft.com/office/drawing/2014/main" id="{438BB563-8AAB-4656-B9DC-991F0B983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Prowizja od opłaconego zamówienia</a:t>
            </a:r>
          </a:p>
        </p:txBody>
      </p:sp>
      <p:sp>
        <p:nvSpPr>
          <p:cNvPr id="4" name="___%">
            <a:extLst xmlns:a="http://schemas.openxmlformats.org/drawingml/2006/main">
              <a:ext uri="{FF2B5EF4-FFF2-40B4-BE49-F238E27FC236}">
                <a16:creationId xmlns:a16="http://schemas.microsoft.com/office/drawing/2014/main" id="{110DF567-B6D2-4584-B765-8B3EC4F2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52650"/>
            <a:ext cx="428625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4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84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%</a:t>
            </a:r>
          </a:p>
        </p:txBody>
      </p:sp>
      <p:sp>
        <p:nvSpPr>
          <p:cNvPr id="5" name="Stawka uzgadniana&#10;indywidualnie z partnerem">
            <a:extLst xmlns:a="http://schemas.openxmlformats.org/drawingml/2006/main">
              <a:ext uri="{FF2B5EF4-FFF2-40B4-BE49-F238E27FC236}">
                <a16:creationId xmlns:a16="http://schemas.microsoft.com/office/drawing/2014/main" id="{F4E34681-08F6-44F4-83EF-3FDFE05B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4333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Stawka prowizji</a:t>
            </a:r>
          </a:p>
          <a:p xmlns:a="http://schemas.openxmlformats.org/drawingml/2006/main">
            <a:pPr algn="l">
              <a:buNone/>
              <a:defRPr sz="232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ustalana indywidualnie</a:t>
            </a:r>
          </a:p>
        </p:txBody>
      </p:sp>
      <p:sp>
        <p:nvSpPr>
          <p:cNvPr id="6" name="Partner pozostaje sprzedawcą.">
            <a:extLst xmlns:a="http://schemas.openxmlformats.org/drawingml/2006/main">
              <a:ext uri="{FF2B5EF4-FFF2-40B4-BE49-F238E27FC236}">
                <a16:creationId xmlns:a16="http://schemas.microsoft.com/office/drawing/2014/main" id="{2F0B8107-59E8-46CB-9B79-A15B049A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91175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Partner pozostaje sprzedawcą.</a:t>
            </a:r>
          </a:p>
        </p:txBody>
      </p:sp>
      <p:sp>
        <p:nvSpPr>
          <p:cNvPr id="7" name="Rozdział płatności">
            <a:extLst xmlns:a="http://schemas.openxmlformats.org/drawingml/2006/main">
              <a:ext uri="{FF2B5EF4-FFF2-40B4-BE49-F238E27FC236}">
                <a16:creationId xmlns:a16="http://schemas.microsoft.com/office/drawing/2014/main" id="{0FAD4C64-9DAC-4F3F-8993-0D5B1951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152650"/>
            <a:ext cx="55054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Rozdział płatności</a:t>
            </a:r>
          </a:p>
        </p:txBody>
      </p:sp>
      <p:sp>
        <p:nvSpPr>
          <p:cNvPr id="8" name="Operator rozdzieli należność partnera i prowizję W">
            <a:extLst xmlns:a="http://schemas.openxmlformats.org/drawingml/2006/main">
              <a:ext uri="{FF2B5EF4-FFF2-40B4-BE49-F238E27FC236}">
                <a16:creationId xmlns:a16="http://schemas.microsoft.com/office/drawing/2014/main" id="{3EACB815-5A6A-44A0-9E30-261405E9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781300"/>
            <a:ext cx="5505450" cy="1343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Operator rozdzieli należność partnera i prowizję WE.LIFE. Koszty obsługi uzgodnimy w umowie.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C3861-8137-4613-A813-9DD00382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324350"/>
            <a:ext cx="5505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FD2"/>
            </a:solidFill>
          </a:ln>
        </p:spPr>
      </p:sp>
      <p:sp>
        <p:nvSpPr>
          <p:cNvPr id="10" name="Proponowana podstawa">
            <a:extLst xmlns:a="http://schemas.openxmlformats.org/drawingml/2006/main">
              <a:ext uri="{FF2B5EF4-FFF2-40B4-BE49-F238E27FC236}">
                <a16:creationId xmlns:a16="http://schemas.microsoft.com/office/drawing/2014/main" id="{AAB974EE-B04D-415C-91AA-AA9BF171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610100"/>
            <a:ext cx="5505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Proponowana podstawa</a:t>
            </a:r>
          </a:p>
        </p:txBody>
      </p:sp>
      <p:sp>
        <p:nvSpPr>
          <p:cNvPr id="11" name="Wartość netto opłaconych posiłków po rabatach i zw">
            <a:extLst xmlns:a="http://schemas.openxmlformats.org/drawingml/2006/main">
              <a:ext uri="{FF2B5EF4-FFF2-40B4-BE49-F238E27FC236}">
                <a16:creationId xmlns:a16="http://schemas.microsoft.com/office/drawing/2014/main" id="{8EDDE3C2-C896-4513-B930-41A3F8E85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5191125"/>
            <a:ext cx="55054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Wartość netto opłaconych posiłków po rabatach i zwrotach, bez VAT i kosztu dostawy.</a:t>
            </a:r>
          </a:p>
        </p:txBody>
      </p:sp>
      <p:sp>
        <p:nvSpPr>
          <p:cNvPr id="12" name="Przed startem uzgodnimy potwierdzanie płatności, k">
            <a:extLst xmlns:a="http://schemas.openxmlformats.org/drawingml/2006/main">
              <a:ext uri="{FF2B5EF4-FFF2-40B4-BE49-F238E27FC236}">
                <a16:creationId xmlns:a16="http://schemas.microsoft.com/office/drawing/2014/main" id="{B0302C5D-A0DC-45F3-B13C-3542D71CA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96025"/>
            <a:ext cx="1089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Przed startem uzgodnimy potwierdzanie płatności, korekty i warunki rozliczeń.</a:t>
            </a:r>
          </a:p>
        </p:txBody>
      </p:sp>
    </p:spTree>
    <p:extLst>
      <p:ext uri="{BB962C8B-B14F-4D97-AF65-F5344CB8AC3E}">
        <p14:creationId xmlns:p14="http://schemas.microsoft.com/office/powerpoint/2010/main" val="17326620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WE.LIFE">
            <a:extLst xmlns:a="http://schemas.openxmlformats.org/drawingml/2006/main">
              <a:ext uri="{FF2B5EF4-FFF2-40B4-BE49-F238E27FC236}">
                <a16:creationId xmlns:a16="http://schemas.microsoft.com/office/drawing/2014/main" id="{F111B39D-1B1D-4A85-B0B0-827D36C6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8030164C-1642-4250-B515-28C1F1A7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Menu pod kontrolą Twojego zespołu">
            <a:extLst xmlns:a="http://schemas.openxmlformats.org/drawingml/2006/main">
              <a:ext uri="{FF2B5EF4-FFF2-40B4-BE49-F238E27FC236}">
                <a16:creationId xmlns:a16="http://schemas.microsoft.com/office/drawing/2014/main" id="{25A89C99-E4C2-4CF0-A205-E0FC4045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Menu pod kontrolą Twojego zespołu</a:t>
            </a:r>
          </a:p>
        </p:txBody>
      </p:sp>
      <p:sp>
        <p:nvSpPr>
          <p:cNvPr id="4" name="Formularz ręczny&#10;lub szablon XLSX">
            <a:extLst xmlns:a="http://schemas.openxmlformats.org/drawingml/2006/main">
              <a:ext uri="{FF2B5EF4-FFF2-40B4-BE49-F238E27FC236}">
                <a16:creationId xmlns:a16="http://schemas.microsoft.com/office/drawing/2014/main" id="{2F4643E6-7CE3-452E-93A7-F60ADB58D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24075"/>
            <a:ext cx="457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2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Formularz ręczny</a:t>
            </a:r>
          </a:p>
          <a:p xmlns:a="http://schemas.openxmlformats.org/drawingml/2006/main">
            <a:pPr algn="l">
              <a:buNone/>
              <a:defRPr sz="322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lub szablon XLSX</a:t>
            </a:r>
          </a:p>
        </p:txBody>
      </p:sp>
      <p:sp>
        <p:nvSpPr>
          <p:cNvPr id="5" name="Biblioteka posiłków pozwala przygotować dane, któr">
            <a:extLst xmlns:a="http://schemas.openxmlformats.org/drawingml/2006/main">
              <a:ext uri="{FF2B5EF4-FFF2-40B4-BE49-F238E27FC236}">
                <a16:creationId xmlns:a16="http://schemas.microsoft.com/office/drawing/2014/main" id="{A5810E7D-CBF5-4003-8DAD-54F8B67F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43325"/>
            <a:ext cx="443865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Biblioteka posiłków pozwala przygotować dane, które wykorzystasz w kolejnych menu.</a:t>
            </a:r>
          </a:p>
        </p:txBody>
      </p:sp>
      <p:sp>
        <p:nvSpPr>
          <p:cNvPr id="6" name="Istniejący moduł. Dostęp wymaga uruchomienia dla p">
            <a:extLst xmlns:a="http://schemas.openxmlformats.org/drawingml/2006/main">
              <a:ext uri="{FF2B5EF4-FFF2-40B4-BE49-F238E27FC236}">
                <a16:creationId xmlns:a16="http://schemas.microsoft.com/office/drawing/2014/main" id="{F027BF12-701E-4593-9741-BA350C0D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76875"/>
            <a:ext cx="4857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Istniejący moduł. Dostęp wymaga uruchomienia dla partnera.</a:t>
            </a:r>
          </a:p>
        </p:txBody>
      </p:sp>
      <p:sp>
        <p:nvSpPr>
          <p:cNvPr id="7" name="1">
            <a:extLst xmlns:a="http://schemas.openxmlformats.org/drawingml/2006/main">
              <a:ext uri="{FF2B5EF4-FFF2-40B4-BE49-F238E27FC236}">
                <a16:creationId xmlns:a16="http://schemas.microsoft.com/office/drawing/2014/main" id="{1B36EE56-A1FC-4C56-871A-4519467B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240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0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D5F3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Wprowadzenie danych">
            <a:extLst xmlns:a="http://schemas.openxmlformats.org/drawingml/2006/main">
              <a:ext uri="{FF2B5EF4-FFF2-40B4-BE49-F238E27FC236}">
                <a16:creationId xmlns:a16="http://schemas.microsoft.com/office/drawing/2014/main" id="{4A5D8CD0-AF7F-4C86-852B-02690C6EC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124075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Wprowadzenie danych</a:t>
            </a:r>
          </a:p>
        </p:txBody>
      </p:sp>
      <p:sp>
        <p:nvSpPr>
          <p:cNvPr id="9" name="Posiłki, składniki i pozycje menu.">
            <a:extLst xmlns:a="http://schemas.openxmlformats.org/drawingml/2006/main">
              <a:ext uri="{FF2B5EF4-FFF2-40B4-BE49-F238E27FC236}">
                <a16:creationId xmlns:a16="http://schemas.microsoft.com/office/drawing/2014/main" id="{2BB0DD82-0B00-486D-897F-785E2058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533650"/>
            <a:ext cx="4724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Posiłki, składniki i pozycje menu.</a:t>
            </a:r>
          </a:p>
        </p:txBody>
      </p:sp>
      <p:sp>
        <p:nvSpPr>
          <p:cNvPr id="10" name="2">
            <a:extLst xmlns:a="http://schemas.openxmlformats.org/drawingml/2006/main">
              <a:ext uri="{FF2B5EF4-FFF2-40B4-BE49-F238E27FC236}">
                <a16:creationId xmlns:a16="http://schemas.microsoft.com/office/drawing/2014/main" id="{43C50E14-223A-49EA-89DD-856CAFA1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432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0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D5F3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Podgląd importu">
            <a:extLst xmlns:a="http://schemas.openxmlformats.org/drawingml/2006/main">
              <a:ext uri="{FF2B5EF4-FFF2-40B4-BE49-F238E27FC236}">
                <a16:creationId xmlns:a16="http://schemas.microsoft.com/office/drawing/2014/main" id="{790139CF-3DD7-4A48-93C8-26959F5D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14325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Podgląd importu</a:t>
            </a:r>
          </a:p>
        </p:txBody>
      </p:sp>
      <p:sp>
        <p:nvSpPr>
          <p:cNvPr id="12" name="Błędy wierszy i proponowane zmiany.">
            <a:extLst xmlns:a="http://schemas.openxmlformats.org/drawingml/2006/main">
              <a:ext uri="{FF2B5EF4-FFF2-40B4-BE49-F238E27FC236}">
                <a16:creationId xmlns:a16="http://schemas.microsoft.com/office/drawing/2014/main" id="{809467A7-6B5D-488A-B6D0-38AE89BD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52825"/>
            <a:ext cx="4724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Błędy wierszy i proponowane zmiany.</a:t>
            </a:r>
          </a:p>
        </p:txBody>
      </p:sp>
      <p:sp>
        <p:nvSpPr>
          <p:cNvPr id="13" name="3">
            <a:extLst xmlns:a="http://schemas.openxmlformats.org/drawingml/2006/main">
              <a:ext uri="{FF2B5EF4-FFF2-40B4-BE49-F238E27FC236}">
                <a16:creationId xmlns:a16="http://schemas.microsoft.com/office/drawing/2014/main" id="{26813DA9-4BDA-4727-9570-9CC8B31C8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6242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0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D5F3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Przegląd szkicu">
            <a:extLst xmlns:a="http://schemas.openxmlformats.org/drawingml/2006/main">
              <a:ext uri="{FF2B5EF4-FFF2-40B4-BE49-F238E27FC236}">
                <a16:creationId xmlns:a16="http://schemas.microsoft.com/office/drawing/2014/main" id="{47C0C951-7773-453C-94E1-D5C393F7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62425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Przegląd szkicu</a:t>
            </a:r>
          </a:p>
        </p:txBody>
      </p:sp>
      <p:sp>
        <p:nvSpPr>
          <p:cNvPr id="15" name="Kontrola danych oraz dat menu.">
            <a:extLst xmlns:a="http://schemas.openxmlformats.org/drawingml/2006/main">
              <a:ext uri="{FF2B5EF4-FFF2-40B4-BE49-F238E27FC236}">
                <a16:creationId xmlns:a16="http://schemas.microsoft.com/office/drawing/2014/main" id="{1C800A77-828A-4C52-B0E3-FCA57C807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572000"/>
            <a:ext cx="4724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Kontrola danych oraz dat menu.</a:t>
            </a:r>
          </a:p>
        </p:txBody>
      </p:sp>
      <p:sp>
        <p:nvSpPr>
          <p:cNvPr id="16" name="4">
            <a:extLst xmlns:a="http://schemas.openxmlformats.org/drawingml/2006/main">
              <a:ext uri="{FF2B5EF4-FFF2-40B4-BE49-F238E27FC236}">
                <a16:creationId xmlns:a16="http://schemas.microsoft.com/office/drawing/2014/main" id="{A95D73F3-236D-4B10-9C98-2E25AACE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816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0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D5F3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Publikacja">
            <a:extLst xmlns:a="http://schemas.openxmlformats.org/drawingml/2006/main">
              <a:ext uri="{FF2B5EF4-FFF2-40B4-BE49-F238E27FC236}">
                <a16:creationId xmlns:a16="http://schemas.microsoft.com/office/drawing/2014/main" id="{90DF225B-6AC6-4F8F-A052-59055F5EC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181600"/>
            <a:ext cx="472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Publikacja</a:t>
            </a:r>
          </a:p>
        </p:txBody>
      </p:sp>
      <p:sp>
        <p:nvSpPr>
          <p:cNvPr id="18" name="Osobna decyzja uprawnionej osoby.">
            <a:extLst xmlns:a="http://schemas.openxmlformats.org/drawingml/2006/main">
              <a:ext uri="{FF2B5EF4-FFF2-40B4-BE49-F238E27FC236}">
                <a16:creationId xmlns:a16="http://schemas.microsoft.com/office/drawing/2014/main" id="{85D8A93F-5860-4958-8E2F-B3AFCDAE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591175"/>
            <a:ext cx="4724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Osobna decyzja uprawnionej osoby.</a:t>
            </a:r>
          </a:p>
        </p:txBody>
      </p:sp>
    </p:spTree>
    <p:extLst>
      <p:ext uri="{BB962C8B-B14F-4D97-AF65-F5344CB8AC3E}">
        <p14:creationId xmlns:p14="http://schemas.microsoft.com/office/powerpoint/2010/main" val="15312347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WE.LIFE">
            <a:extLst xmlns:a="http://schemas.openxmlformats.org/drawingml/2006/main">
              <a:ext uri="{FF2B5EF4-FFF2-40B4-BE49-F238E27FC236}">
                <a16:creationId xmlns:a16="http://schemas.microsoft.com/office/drawing/2014/main" id="{FCFB2316-2E57-45B0-81E4-103451182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BD50E4E8-D1ED-4603-9091-7028F5AF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Czytelne dane o posiłku">
            <a:extLst xmlns:a="http://schemas.openxmlformats.org/drawingml/2006/main">
              <a:ext uri="{FF2B5EF4-FFF2-40B4-BE49-F238E27FC236}">
                <a16:creationId xmlns:a16="http://schemas.microsoft.com/office/drawing/2014/main" id="{7004962A-1864-46E4-95CB-3B544C5E8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Czytelne dane o posiłku</a:t>
            </a:r>
          </a:p>
        </p:txBody>
      </p:sp>
      <p:sp>
        <p:nvSpPr>
          <p:cNvPr id="4" name="Stały kod&#10;posiłku">
            <a:extLst xmlns:a="http://schemas.openxmlformats.org/drawingml/2006/main">
              <a:ext uri="{FF2B5EF4-FFF2-40B4-BE49-F238E27FC236}">
                <a16:creationId xmlns:a16="http://schemas.microsoft.com/office/drawing/2014/main" id="{EA506CDB-9A57-4EFC-91F7-DDE11338F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3857625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7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7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Stały kod</a:t>
            </a:r>
          </a:p>
          <a:p xmlns:a="http://schemas.openxmlformats.org/drawingml/2006/main">
            <a:pPr algn="l">
              <a:buNone/>
              <a:defRPr sz="375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75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posiłku</a:t>
            </a:r>
          </a:p>
        </p:txBody>
      </p:sp>
      <p:sp>
        <p:nvSpPr>
          <p:cNvPr id="5" name="Każdy posiłek ma unikalny kod partnera. Ten sam ko">
            <a:extLst xmlns:a="http://schemas.openxmlformats.org/drawingml/2006/main">
              <a:ext uri="{FF2B5EF4-FFF2-40B4-BE49-F238E27FC236}">
                <a16:creationId xmlns:a16="http://schemas.microsoft.com/office/drawing/2014/main" id="{99BD98C0-B6B0-4BE5-8A29-E9AC1BA0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4333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Każdy posiłek ma unikalny kod partnera. Ten sam kod zachowujesz przy kolejnych importach.</a:t>
            </a:r>
          </a:p>
        </p:txBody>
      </p:sp>
      <p:sp>
        <p:nvSpPr>
          <p:cNvPr id="6" name="Przed publikacją sprawdzamy">
            <a:extLst xmlns:a="http://schemas.openxmlformats.org/drawingml/2006/main">
              <a:ext uri="{FF2B5EF4-FFF2-40B4-BE49-F238E27FC236}">
                <a16:creationId xmlns:a16="http://schemas.microsoft.com/office/drawing/2014/main" id="{2E49C752-FD8D-46A2-913B-BDED3FC1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81225"/>
            <a:ext cx="535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Dane do publikacji</a:t>
            </a:r>
          </a:p>
        </p:txBody>
      </p:sp>
      <p:sp>
        <p:nvSpPr>
          <p:cNvPr id="7" name="Opis oferty">
            <a:extLst xmlns:a="http://schemas.openxmlformats.org/drawingml/2006/main">
              <a:ext uri="{FF2B5EF4-FFF2-40B4-BE49-F238E27FC236}">
                <a16:creationId xmlns:a16="http://schemas.microsoft.com/office/drawing/2014/main" id="{559CF47A-9207-4308-8348-F2DBAC92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57500"/>
            <a:ext cx="5353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Opis oferty</a:t>
            </a:r>
          </a:p>
        </p:txBody>
      </p:sp>
      <p:sp>
        <p:nvSpPr>
          <p:cNvPr id="8" name="Nazwa, skład i aktualna dostępność.">
            <a:extLst xmlns:a="http://schemas.openxmlformats.org/drawingml/2006/main">
              <a:ext uri="{FF2B5EF4-FFF2-40B4-BE49-F238E27FC236}">
                <a16:creationId xmlns:a16="http://schemas.microsoft.com/office/drawing/2014/main" id="{79420B07-69A1-422B-9D39-D427A8AB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00400"/>
            <a:ext cx="535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Nazwa, skład i aktualna dostępność.</a:t>
            </a:r>
          </a:p>
        </p:txBody>
      </p:sp>
      <p:sp>
        <p:nvSpPr>
          <p:cNvPr id="9" name="Alergeny">
            <a:extLst xmlns:a="http://schemas.openxmlformats.org/drawingml/2006/main">
              <a:ext uri="{FF2B5EF4-FFF2-40B4-BE49-F238E27FC236}">
                <a16:creationId xmlns:a16="http://schemas.microsoft.com/office/drawing/2014/main" id="{206827DD-DCAA-40A7-B357-B48E67CE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57600"/>
            <a:ext cx="5353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Alergeny</a:t>
            </a:r>
          </a:p>
        </p:txBody>
      </p:sp>
      <p:sp>
        <p:nvSpPr>
          <p:cNvPr id="10" name="Deklaracja zgodna z recepturą.">
            <a:extLst xmlns:a="http://schemas.openxmlformats.org/drawingml/2006/main">
              <a:ext uri="{FF2B5EF4-FFF2-40B4-BE49-F238E27FC236}">
                <a16:creationId xmlns:a16="http://schemas.microsoft.com/office/drawing/2014/main" id="{D2AE03C0-C147-4D8B-8A8E-9B6DB7C5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00500"/>
            <a:ext cx="535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Deklaracja zgodna z recepturą.</a:t>
            </a:r>
          </a:p>
        </p:txBody>
      </p:sp>
      <p:sp>
        <p:nvSpPr>
          <p:cNvPr id="11" name="Wartości odżywcze">
            <a:extLst xmlns:a="http://schemas.openxmlformats.org/drawingml/2006/main">
              <a:ext uri="{FF2B5EF4-FFF2-40B4-BE49-F238E27FC236}">
                <a16:creationId xmlns:a16="http://schemas.microsoft.com/office/drawing/2014/main" id="{A666CF0B-92AA-4993-B49C-DCA67F97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57700"/>
            <a:ext cx="5353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Wartości odżywcze</a:t>
            </a:r>
          </a:p>
        </p:txBody>
      </p:sp>
      <p:sp>
        <p:nvSpPr>
          <p:cNvPr id="12" name="Jednoznaczna podstawa: porcja lub 100 g.">
            <a:extLst xmlns:a="http://schemas.openxmlformats.org/drawingml/2006/main">
              <a:ext uri="{FF2B5EF4-FFF2-40B4-BE49-F238E27FC236}">
                <a16:creationId xmlns:a16="http://schemas.microsoft.com/office/drawing/2014/main" id="{22CA42B6-AC1C-44D3-ADEC-0B969A20D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00600"/>
            <a:ext cx="535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Jednoznaczna podstawa: porcja lub 100 g.</a:t>
            </a:r>
          </a:p>
        </p:txBody>
      </p:sp>
      <p:sp>
        <p:nvSpPr>
          <p:cNvPr id="13" name="Porcja">
            <a:extLst xmlns:a="http://schemas.openxmlformats.org/drawingml/2006/main">
              <a:ext uri="{FF2B5EF4-FFF2-40B4-BE49-F238E27FC236}">
                <a16:creationId xmlns:a16="http://schemas.microsoft.com/office/drawing/2014/main" id="{E03218F8-E2ED-4BC0-85BD-65E86763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57800"/>
            <a:ext cx="5353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1B16"/>
                </a:solidFill>
                <a:latin typeface="Arial"/>
                <a:ea typeface="Arial"/>
                <a:cs typeface="Arial"/>
              </a:rPr>
              <a:t>Porcja</a:t>
            </a:r>
          </a:p>
        </p:txBody>
      </p:sp>
      <p:sp>
        <p:nvSpPr>
          <p:cNvPr id="14" name="Masa potrzebna do przeliczeń danych.">
            <a:extLst xmlns:a="http://schemas.openxmlformats.org/drawingml/2006/main">
              <a:ext uri="{FF2B5EF4-FFF2-40B4-BE49-F238E27FC236}">
                <a16:creationId xmlns:a16="http://schemas.microsoft.com/office/drawing/2014/main" id="{494383F4-AC70-49EA-9988-0BDD5ED3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600700"/>
            <a:ext cx="535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Masa potrzebna do przeliczeń danych.</a:t>
            </a:r>
          </a:p>
        </p:txBody>
      </p:sp>
      <p:sp>
        <p:nvSpPr>
          <p:cNvPr id="15" name="Brak informacji pozostaje brakiem danych. Nie ozna">
            <a:extLst xmlns:a="http://schemas.openxmlformats.org/drawingml/2006/main">
              <a:ext uri="{FF2B5EF4-FFF2-40B4-BE49-F238E27FC236}">
                <a16:creationId xmlns:a16="http://schemas.microsoft.com/office/drawing/2014/main" id="{33BCD8A1-6DA2-4BEE-BF69-EA1C87C5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76950"/>
            <a:ext cx="10896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Brak informacji pozostaje brakiem danych. Nie oznacza zera ani braku alergenów.</a:t>
            </a:r>
          </a:p>
        </p:txBody>
      </p:sp>
    </p:spTree>
    <p:extLst>
      <p:ext uri="{BB962C8B-B14F-4D97-AF65-F5344CB8AC3E}">
        <p14:creationId xmlns:p14="http://schemas.microsoft.com/office/powerpoint/2010/main" val="19880902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F39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WE.LIFE">
            <a:extLst xmlns:a="http://schemas.openxmlformats.org/drawingml/2006/main">
              <a:ext uri="{FF2B5EF4-FFF2-40B4-BE49-F238E27FC236}">
                <a16:creationId xmlns:a16="http://schemas.microsoft.com/office/drawing/2014/main" id="{C07E3333-8B43-46B3-BEB0-F06B287C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5EFE6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5EFE6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88AAF71A-9E0B-42C8-8671-1BF3AB49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F5EFE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5EFE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Dane klienta i dostawa">
            <a:extLst xmlns:a="http://schemas.openxmlformats.org/drawingml/2006/main">
              <a:ext uri="{FF2B5EF4-FFF2-40B4-BE49-F238E27FC236}">
                <a16:creationId xmlns:a16="http://schemas.microsoft.com/office/drawing/2014/main" id="{E40187CD-4281-446D-ADBD-5B736E195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F5EFE6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5EFE6"/>
                </a:solidFill>
                <a:latin typeface="Georgia"/>
                <a:ea typeface="Georgia"/>
                <a:cs typeface="Georgia"/>
              </a:rPr>
              <a:t>Dane klienta i dostawa</a:t>
            </a:r>
          </a:p>
        </p:txBody>
      </p:sp>
      <p:sp>
        <p:nvSpPr>
          <p:cNvPr id="4" name="Założenie: WE.LIFE nie przekazuje partnerowi&#10;tożsa">
            <a:extLst xmlns:a="http://schemas.openxmlformats.org/drawingml/2006/main">
              <a:ext uri="{FF2B5EF4-FFF2-40B4-BE49-F238E27FC236}">
                <a16:creationId xmlns:a16="http://schemas.microsoft.com/office/drawing/2014/main" id="{B997FBD0-CA46-4E26-ABF6-582BF6B0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85975"/>
            <a:ext cx="10896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0">
                <a:solidFill>
                  <a:srgbClr val="F5EFE6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EFE6"/>
                </a:solidFill>
                <a:latin typeface="Arial"/>
                <a:ea typeface="Arial"/>
                <a:cs typeface="Arial"/>
              </a:rPr>
              <a:t>Założenie: WE.LIFE nie przekazuje partnerowi</a:t>
            </a:r>
          </a:p>
          <a:p xmlns:a="http://schemas.openxmlformats.org/drawingml/2006/main">
            <a:pPr algn="l">
              <a:buNone/>
              <a:defRPr sz="2700" b="0">
                <a:solidFill>
                  <a:srgbClr val="F5EFE6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EFE6"/>
                </a:solidFill>
                <a:latin typeface="Arial"/>
                <a:ea typeface="Arial"/>
                <a:cs typeface="Arial"/>
              </a:rPr>
              <a:t>tożsamości, kontaktu, adresu ani profilu klienta.</a:t>
            </a:r>
          </a:p>
        </p:txBody>
      </p:sp>
      <p:sp>
        <p:nvSpPr>
          <p:cNvPr id="5" name="Klient poda dane sam">
            <a:extLst xmlns:a="http://schemas.openxmlformats.org/drawingml/2006/main">
              <a:ext uri="{FF2B5EF4-FFF2-40B4-BE49-F238E27FC236}">
                <a16:creationId xmlns:a16="http://schemas.microsoft.com/office/drawing/2014/main" id="{6E3CE85C-F908-426C-A5A9-C11AB61B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4857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F5EFE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EFE6"/>
                </a:solidFill>
                <a:latin typeface="Arial"/>
                <a:ea typeface="Arial"/>
                <a:cs typeface="Arial"/>
              </a:rPr>
              <a:t>Klient poda dane sam</a:t>
            </a:r>
          </a:p>
        </p:txBody>
      </p:sp>
      <p:sp>
        <p:nvSpPr>
          <p:cNvPr id="6" name="Bezpośrednio dostawcy lub logistyce, w wydzielonym">
            <a:extLst xmlns:a="http://schemas.openxmlformats.org/drawingml/2006/main">
              <a:ext uri="{FF2B5EF4-FFF2-40B4-BE49-F238E27FC236}">
                <a16:creationId xmlns:a16="http://schemas.microsoft.com/office/drawing/2014/main" id="{9353E419-2E21-4A38-9649-D84C0377E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76725"/>
            <a:ext cx="48577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F5EFE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EFE6"/>
                </a:solidFill>
                <a:latin typeface="Arial"/>
                <a:ea typeface="Arial"/>
                <a:cs typeface="Arial"/>
              </a:rPr>
              <a:t>Bezpośrednio dostawcy lub logistyce, w wydzielonym kroku przed płatnością.</a:t>
            </a:r>
          </a:p>
        </p:txBody>
      </p:sp>
      <p:sp>
        <p:nvSpPr>
          <p:cNvPr id="7" name="Chroniona referencja">
            <a:extLst xmlns:a="http://schemas.openxmlformats.org/drawingml/2006/main">
              <a:ext uri="{FF2B5EF4-FFF2-40B4-BE49-F238E27FC236}">
                <a16:creationId xmlns:a16="http://schemas.microsoft.com/office/drawing/2014/main" id="{80983BFC-4F72-4C73-BC7F-3C5FC1ABA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638550"/>
            <a:ext cx="50196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F5EFE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EFE6"/>
                </a:solidFill>
                <a:latin typeface="Arial"/>
                <a:ea typeface="Arial"/>
                <a:cs typeface="Arial"/>
              </a:rPr>
              <a:t>Chroniona referencja</a:t>
            </a:r>
          </a:p>
        </p:txBody>
      </p:sp>
      <p:sp>
        <p:nvSpPr>
          <p:cNvPr id="8" name="Dane koszyka i referencja transakcji posłużą obsłu">
            <a:extLst xmlns:a="http://schemas.openxmlformats.org/drawingml/2006/main">
              <a:ext uri="{FF2B5EF4-FFF2-40B4-BE49-F238E27FC236}">
                <a16:creationId xmlns:a16="http://schemas.microsoft.com/office/drawing/2014/main" id="{0F32FB8C-F485-42C5-BB2F-1BD5EA7F5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276725"/>
            <a:ext cx="5019675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F5EFE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EFE6"/>
                </a:solidFill>
                <a:latin typeface="Arial"/>
                <a:ea typeface="Arial"/>
                <a:cs typeface="Arial"/>
              </a:rPr>
              <a:t>Dane koszyka i chroniony numer transakcji posłużą obsłudze i rozliczeniu zamówienia.</a:t>
            </a:r>
          </a:p>
        </p:txBody>
      </p:sp>
      <p:sp>
        <p:nvSpPr>
          <p:cNvPr id="9" name="Warunek startu: odbiór kroku dostawy, widoczności ">
            <a:extLst xmlns:a="http://schemas.openxmlformats.org/drawingml/2006/main">
              <a:ext uri="{FF2B5EF4-FFF2-40B4-BE49-F238E27FC236}">
                <a16:creationId xmlns:a16="http://schemas.microsoft.com/office/drawing/2014/main" id="{589911ED-4B45-42B2-B7C7-0D8BE159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48375"/>
            <a:ext cx="10896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5EFE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5EFE6"/>
                </a:solidFill>
                <a:latin typeface="Arial"/>
                <a:ea typeface="Arial"/>
                <a:cs typeface="Arial"/>
              </a:rPr>
              <a:t>Warunek startu: odbiór kroku dostawy, widoczności danych i integracji płatności oraz przyjęcie partnera przez operatora.</a:t>
            </a:r>
          </a:p>
        </p:txBody>
      </p:sp>
    </p:spTree>
    <p:extLst>
      <p:ext uri="{BB962C8B-B14F-4D97-AF65-F5344CB8AC3E}">
        <p14:creationId xmlns:p14="http://schemas.microsoft.com/office/powerpoint/2010/main" val="6726968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WE.LIFE">
            <a:extLst xmlns:a="http://schemas.openxmlformats.org/drawingml/2006/main">
              <a:ext uri="{FF2B5EF4-FFF2-40B4-BE49-F238E27FC236}">
                <a16:creationId xmlns:a16="http://schemas.microsoft.com/office/drawing/2014/main" id="{65B63E83-E04B-4284-AE16-A7BFDFCA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50ADEFF7-3D74-4059-AB0F-7264D000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Co jest dostępne, co przygotowujemy">
            <a:extLst xmlns:a="http://schemas.openxmlformats.org/drawingml/2006/main">
              <a:ext uri="{FF2B5EF4-FFF2-40B4-BE49-F238E27FC236}">
                <a16:creationId xmlns:a16="http://schemas.microsoft.com/office/drawing/2014/main" id="{F496D42C-A899-4A6B-A1B2-B280F49C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Warunki uruchomienia współpracy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47700" y="2124075"/>
          <a:ext xmlns:a="http://schemas.openxmlformats.org/drawingml/2006/main" cx="10896600" cy="3486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81650"/>
                <a:gridCol w="5314950"/>
              </a:tblGrid>
              <a:tr h="69723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Obszar</a:t>
                      </a:r>
                    </a:p>
                  </a:txBody>
                  <a:tcPr marL="152400" marR="152400" marT="123825" marB="104775" anchor="ctr">
                    <a:solidFill>
                      <a:srgbClr val="2D5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Wspólne ustalenia</a:t>
                      </a:r>
                    </a:p>
                  </a:txBody>
                  <a:tcPr marL="152400" marR="152400" marT="123825" marB="104775" anchor="ctr">
                    <a:solidFill>
                      <a:srgbClr val="2D5F3F"/>
                    </a:solidFill>
                  </a:tcPr>
                </a:tc>
              </a:tr>
              <a:tr h="69723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Menu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Oferta, dane posiłków i publikacja.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</a:tr>
              <a:tr h="69723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Warunki handlowe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Prowizja, podstawa i koszty obsługi.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</a:tr>
              <a:tr h="69723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Dostawa i płatność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Operator płatności oraz odbiór integracji.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</a:tr>
              <a:tr h="69723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Start sprzedaży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Po sprawdzeniu zamówień, zwrotów i rozliczeń.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</a:tr>
            </a:tbl>
          </a:graphicData>
        </a:graphic>
      </p:graphicFrame>
      <p:sp>
        <p:nvSpPr>
          <p:cNvPr id="5" name="Sprzedaż prowizyjna ruszy po odbiorze zamówienia, ">
            <a:extLst xmlns:a="http://schemas.openxmlformats.org/drawingml/2006/main">
              <a:ext uri="{FF2B5EF4-FFF2-40B4-BE49-F238E27FC236}">
                <a16:creationId xmlns:a16="http://schemas.microsoft.com/office/drawing/2014/main" id="{0CD74B26-04C6-4913-9EC4-7229A25F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62675"/>
            <a:ext cx="10896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Sprzedaż prowizyjna ruszy po odbiorze zamówienia, płatności i rozliczenia.</a:t>
            </a:r>
          </a:p>
        </p:txBody>
      </p:sp>
    </p:spTree>
    <p:extLst>
      <p:ext uri="{BB962C8B-B14F-4D97-AF65-F5344CB8AC3E}">
        <p14:creationId xmlns:p14="http://schemas.microsoft.com/office/powerpoint/2010/main" val="12571574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WE.LIFE">
            <a:extLst xmlns:a="http://schemas.openxmlformats.org/drawingml/2006/main">
              <a:ext uri="{FF2B5EF4-FFF2-40B4-BE49-F238E27FC236}">
                <a16:creationId xmlns:a16="http://schemas.microsoft.com/office/drawing/2014/main" id="{C33B4DE8-A66E-4ADB-A06D-7FDD33A44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BD03DD42-36FD-4D59-B84A-A68181DE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Pilotaż w dwóch etapach">
            <a:extLst xmlns:a="http://schemas.openxmlformats.org/drawingml/2006/main">
              <a:ext uri="{FF2B5EF4-FFF2-40B4-BE49-F238E27FC236}">
                <a16:creationId xmlns:a16="http://schemas.microsoft.com/office/drawing/2014/main" id="{478D2DB8-94AF-4278-BFB8-46B9EECBE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Pilotaż w dwóch etapach</a:t>
            </a:r>
          </a:p>
        </p:txBody>
      </p:sp>
      <p:sp>
        <p:nvSpPr>
          <p:cNvPr id="4" name="Najpierw menu. Następnie sprzedaż po odbiorze inte">
            <a:extLst xmlns:a="http://schemas.openxmlformats.org/drawingml/2006/main">
              <a:ext uri="{FF2B5EF4-FFF2-40B4-BE49-F238E27FC236}">
                <a16:creationId xmlns:a16="http://schemas.microsoft.com/office/drawing/2014/main" id="{442CB706-F0BA-4F4F-8134-F933880F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71675"/>
            <a:ext cx="108966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D5F3F"/>
                </a:solidFill>
                <a:latin typeface="Arial"/>
                <a:ea typeface="Arial"/>
                <a:cs typeface="Arial"/>
              </a:rPr>
              <a:t>Najpierw menu. Następnie sprzedaż po odbiorze integracji.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47700" y="2990850"/>
          <a:ext xmlns:a="http://schemas.openxmlformats.org/drawingml/2006/main" cx="108966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09800"/>
                <a:gridCol w="4857750"/>
                <a:gridCol w="3829050"/>
              </a:tblGrid>
              <a:tr h="6191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Etap</a:t>
                      </a:r>
                    </a:p>
                  </a:txBody>
                  <a:tcPr marL="152400" marR="152400" marT="123825" marB="104775" anchor="ctr">
                    <a:solidFill>
                      <a:srgbClr val="2D5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 sprawdzimy</a:t>
                      </a:r>
                    </a:p>
                  </a:txBody>
                  <a:tcPr marL="152400" marR="152400" marT="123825" marB="104775" anchor="ctr">
                    <a:solidFill>
                      <a:srgbClr val="2D5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Proponowany pomiar</a:t>
                      </a:r>
                    </a:p>
                  </a:txBody>
                  <a:tcPr marL="152400" marR="152400" marT="123825" marB="104775" anchor="ctr">
                    <a:solidFill>
                      <a:srgbClr val="2D5F3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1 · Menu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Kompletność danych i praca zespołu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Jakość danych i czas aktualizacji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2 · Zamówienie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Koszyk, płatność i korekty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Zgodność opłaconych transakcji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2 · Rozliczenie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Podstawa i kwota prowizji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F1B16"/>
                          </a:solidFill>
                          <a:latin typeface="Arial"/>
                          <a:ea typeface="Arial"/>
                          <a:cs typeface="Arial"/>
                        </a:rPr>
                        <a:t>Zgodność raportu rozliczeń</a:t>
                      </a:r>
                    </a:p>
                  </a:txBody>
                  <a:tcPr marL="152400" marR="152400" marT="123825" marB="104775" anchor="ctr">
                    <a:solidFill>
                      <a:srgbClr val="FAF7F2"/>
                    </a:solidFill>
                  </a:tcPr>
                </a:tc>
              </a:tr>
            </a:tbl>
          </a:graphicData>
        </a:graphic>
      </p:graphicFrame>
      <p:sp>
        <p:nvSpPr>
          <p:cNvPr id="6" name="Wspólnie ustalimy ofertę, okres oraz kryteria odbi">
            <a:extLst xmlns:a="http://schemas.openxmlformats.org/drawingml/2006/main">
              <a:ext uri="{FF2B5EF4-FFF2-40B4-BE49-F238E27FC236}">
                <a16:creationId xmlns:a16="http://schemas.microsoft.com/office/drawing/2014/main" id="{BD00276D-E748-4E34-87EF-13350B88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43600"/>
            <a:ext cx="1089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Wspólnie ustalimy ofertę, okres oraz kryteria odbioru. Wyniki pilotażu pokażą rzeczywisty efekt biznesowy.</a:t>
            </a:r>
          </a:p>
        </p:txBody>
      </p:sp>
    </p:spTree>
    <p:extLst>
      <p:ext uri="{BB962C8B-B14F-4D97-AF65-F5344CB8AC3E}">
        <p14:creationId xmlns:p14="http://schemas.microsoft.com/office/powerpoint/2010/main" val="6566519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WE.LIFE">
            <a:extLst xmlns:a="http://schemas.openxmlformats.org/drawingml/2006/main">
              <a:ext uri="{FF2B5EF4-FFF2-40B4-BE49-F238E27FC236}">
                <a16:creationId xmlns:a16="http://schemas.microsoft.com/office/drawing/2014/main" id="{156459D9-D508-4C5D-86B5-4F98784E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WE.LIFE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AEB6DE7F-1A30-4E53-B358-92F96FAB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61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Ustalmy warunki współpracy">
            <a:extLst xmlns:a="http://schemas.openxmlformats.org/drawingml/2006/main">
              <a:ext uri="{FF2B5EF4-FFF2-40B4-BE49-F238E27FC236}">
                <a16:creationId xmlns:a16="http://schemas.microsoft.com/office/drawing/2014/main" id="{C5D3DF60-00E9-4F06-B2B5-707D4005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00125"/>
            <a:ext cx="10896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D5F3F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D5F3F"/>
                </a:solidFill>
                <a:latin typeface="Georgia"/>
                <a:ea typeface="Georgia"/>
                <a:cs typeface="Georgia"/>
              </a:rPr>
              <a:t>Rozmowa o współpracy</a:t>
            </a:r>
          </a:p>
        </p:txBody>
      </p:sp>
      <p:sp>
        <p:nvSpPr>
          <p:cNvPr id="4" name="Twoje menu.&#10;Wspólny pilotaż.">
            <a:extLst xmlns:a="http://schemas.openxmlformats.org/drawingml/2006/main">
              <a:ext uri="{FF2B5EF4-FFF2-40B4-BE49-F238E27FC236}">
                <a16:creationId xmlns:a16="http://schemas.microsoft.com/office/drawing/2014/main" id="{C7548967-8B0E-45BD-A61D-188CE323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33600"/>
            <a:ext cx="59531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7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97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Twoje menu.</a:t>
            </a:r>
          </a:p>
          <a:p xmlns:a="http://schemas.openxmlformats.org/drawingml/2006/main">
            <a:pPr algn="l">
              <a:buNone/>
              <a:defRPr sz="397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397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Wspólny pilotaż.</a:t>
            </a:r>
          </a:p>
        </p:txBody>
      </p:sp>
      <p:sp>
        <p:nvSpPr>
          <p:cNvPr id="5" name="Wybierzemy ofertę, uzgodnimy stawkę prowizji i zas">
            <a:extLst xmlns:a="http://schemas.openxmlformats.org/drawingml/2006/main">
              <a:ext uri="{FF2B5EF4-FFF2-40B4-BE49-F238E27FC236}">
                <a16:creationId xmlns:a16="http://schemas.microsoft.com/office/drawing/2014/main" id="{650AD3BC-7EBB-467A-8C85-6A56C40D9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29075"/>
            <a:ext cx="59531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1F1B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F1B16"/>
                </a:solidFill>
                <a:latin typeface="Arial"/>
                <a:ea typeface="Arial"/>
                <a:cs typeface="Arial"/>
              </a:rPr>
              <a:t>Wybierzemy ofertę, uzgodnimy stawkę prowizji i zasady rozliczeń.</a:t>
            </a:r>
          </a:p>
        </p:txBody>
      </p:sp>
      <p:sp>
        <p:nvSpPr>
          <p:cNvPr id="6" name="Przygotujemy menu i wdrożenie u operatora płatnośc">
            <a:extLst xmlns:a="http://schemas.openxmlformats.org/drawingml/2006/main">
              <a:ext uri="{FF2B5EF4-FFF2-40B4-BE49-F238E27FC236}">
                <a16:creationId xmlns:a16="http://schemas.microsoft.com/office/drawing/2014/main" id="{2DF868CA-2E75-4527-8384-4F8FB8CCD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34000"/>
            <a:ext cx="595312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6B635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B6358"/>
                </a:solidFill>
                <a:latin typeface="Arial"/>
                <a:ea typeface="Arial"/>
                <a:cs typeface="Arial"/>
              </a:rPr>
              <a:t>Przygotujemy menu i wdrożenie u operatora płatności. Sprzedaż ruszy po odbiorze integracji.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ba453034b24c8c"/>
          <a:srcRect xmlns:a="http://schemas.openxmlformats.org/drawingml/2006/main" l="4208" t="0" r="42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53325" y="2095500"/>
            <a:ext cx="3990975" cy="2905125"/>
          </a:xfrm>
          <a:prstGeom xmlns:a="http://schemas.openxmlformats.org/drawingml/2006/main" prst="rect">
            <a:avLst/>
          </a:prstGeom>
        </p:spPr>
      </p:pic>
      <p:sp>
        <p:nvSpPr>
          <p:cNvPr id="8" name="welife.world/partners/catering">
            <a:extLst xmlns:a="http://schemas.openxmlformats.org/drawingml/2006/main">
              <a:ext uri="{FF2B5EF4-FFF2-40B4-BE49-F238E27FC236}">
                <a16:creationId xmlns:a16="http://schemas.microsoft.com/office/drawing/2014/main" id="{C6E7F021-0017-48F3-A5B8-6640F4D8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5448300"/>
            <a:ext cx="39909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D5F3F"/>
                </a:solidFill>
                <a:latin typeface="Arial"/>
                <a:ea typeface="Arial"/>
                <a:cs typeface="Arial"/>
                <a:hlinkClick xmlns:r="http://schemas.openxmlformats.org/officeDocument/2006/relationships" r:id="Rcfa38d0c2fef4fd5"/>
              </a:rPr>
              <a:t>welife.world/partners/catering</a:t>
            </a:r>
          </a:p>
        </p:txBody>
      </p:sp>
      <p:sp>
        <p:nvSpPr>
          <p:cNvPr id="11" name="Kontakt handlowy">
            <a:extLst xmlns:a="http://schemas.openxmlformats.org/drawingml/2006/main">
              <a:ext uri="{FF2B5EF4-FFF2-40B4-BE49-F238E27FC236}">
                <a16:creationId xmlns:a16="http://schemas.microsoft.com/office/drawing/2014/main" id="{26EB8785-EE40-46BA-BFE7-34210BFB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5895975"/>
            <a:ext cx="39909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D5F3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D5F3F"/>
                </a:solidFill>
                <a:latin typeface="Arial"/>
                <a:ea typeface="Arial"/>
                <a:cs typeface="Arial"/>
                <a:hlinkClick xmlns:r="http://schemas.openxmlformats.org/officeDocument/2006/relationships" r:id="R7ed1639c7e3c40e8"/>
              </a:rPr>
              <a:t>sales@welife.world</a:t>
            </a:r>
          </a:p>
        </p:txBody>
      </p:sp>
    </p:spTree>
    <p:extLst>
      <p:ext uri="{BB962C8B-B14F-4D97-AF65-F5344CB8AC3E}">
        <p14:creationId xmlns:p14="http://schemas.microsoft.com/office/powerpoint/2010/main" val="5381436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2026-09-24T04:19:59.8440000Z</dcterms:created>
  <dcterms:modified xsi:type="dcterms:W3CDTF">2026-09-24T04:19:59.8440000Z</dcterms:modified>
</coreProperties>
</file>